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60" r:id="rId4"/>
    <p:sldId id="275" r:id="rId5"/>
    <p:sldId id="261" r:id="rId6"/>
    <p:sldId id="274" r:id="rId7"/>
    <p:sldId id="262" r:id="rId8"/>
    <p:sldId id="273" r:id="rId9"/>
    <p:sldId id="263" r:id="rId10"/>
    <p:sldId id="276" r:id="rId11"/>
    <p:sldId id="264" r:id="rId12"/>
    <p:sldId id="277" r:id="rId13"/>
    <p:sldId id="265" r:id="rId14"/>
    <p:sldId id="278" r:id="rId15"/>
    <p:sldId id="266" r:id="rId16"/>
    <p:sldId id="283" r:id="rId17"/>
    <p:sldId id="267" r:id="rId18"/>
    <p:sldId id="279" r:id="rId19"/>
    <p:sldId id="268" r:id="rId20"/>
    <p:sldId id="280" r:id="rId21"/>
    <p:sldId id="269" r:id="rId22"/>
    <p:sldId id="284" r:id="rId23"/>
    <p:sldId id="270" r:id="rId24"/>
    <p:sldId id="282" r:id="rId25"/>
    <p:sldId id="271" r:id="rId26"/>
    <p:sldId id="286" r:id="rId27"/>
    <p:sldId id="287" r:id="rId28"/>
    <p:sldId id="288" r:id="rId29"/>
    <p:sldId id="289" r:id="rId30"/>
    <p:sldId id="291" r:id="rId31"/>
    <p:sldId id="290" r:id="rId3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53" d="100"/>
          <a:sy n="53" d="100"/>
        </p:scale>
        <p:origin x="-816"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27"/>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01BF241-99E4-4072-9B9D-6ED141341DC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10C2E4-A091-4EBF-8486-195B664AEE8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7CA843-61B8-4275-B741-F5BEA53BB1A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B5F0D8-96F7-4B1D-94CE-441C635A10B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8AAE21B-4ED5-4502-B380-9CFAAA56CFF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1913EF-1D35-4DD0-A473-5C7CFD690C8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A0EFB6E-E60E-42FB-AC28-97D82201A0F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C51DE52-8F8C-4344-B895-6AB7E98786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697A890-5254-46D5-935C-661A1B5FEE2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E76557-02AB-40B4-933B-8B8059C6F41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8C3167-0E83-4175-B81D-A9E0B7DA277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21F1B680-78E1-4804-BCD3-8F8C8F6EB4D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AnimalFarm2.jpg"/>
          <p:cNvPicPr>
            <a:picLocks noChangeAspect="1"/>
          </p:cNvPicPr>
          <p:nvPr/>
        </p:nvPicPr>
        <p:blipFill>
          <a:blip r:embed="rId2" cstate="print"/>
          <a:stretch>
            <a:fillRect/>
          </a:stretch>
        </p:blipFill>
        <p:spPr>
          <a:xfrm>
            <a:off x="1447800" y="304800"/>
            <a:ext cx="6202680" cy="6400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Characters</a:t>
            </a:r>
          </a:p>
        </p:txBody>
      </p:sp>
      <p:sp>
        <p:nvSpPr>
          <p:cNvPr id="14339" name="Rectangle 4"/>
          <p:cNvSpPr>
            <a:spLocks noChangeArrowheads="1"/>
          </p:cNvSpPr>
          <p:nvPr/>
        </p:nvSpPr>
        <p:spPr bwMode="auto">
          <a:xfrm>
            <a:off x="3429000" y="3124200"/>
            <a:ext cx="5257800" cy="3048000"/>
          </a:xfrm>
          <a:prstGeom prst="rect">
            <a:avLst/>
          </a:prstGeom>
          <a:noFill/>
          <a:ln w="9525">
            <a:solidFill>
              <a:srgbClr val="5C0000"/>
            </a:solidFill>
            <a:miter lim="800000"/>
            <a:headEnd/>
            <a:tailEnd/>
          </a:ln>
        </p:spPr>
        <p:txBody>
          <a:bodyPr wrap="none" anchor="ctr"/>
          <a:lstStyle/>
          <a:p>
            <a:pPr algn="ctr"/>
            <a:r>
              <a:rPr lang="en-US" dirty="0">
                <a:solidFill>
                  <a:schemeClr val="bg1"/>
                </a:solidFill>
              </a:rPr>
              <a:t/>
            </a:r>
            <a:br>
              <a:rPr lang="en-US" dirty="0">
                <a:solidFill>
                  <a:schemeClr val="bg1"/>
                </a:solidFill>
              </a:rPr>
            </a:br>
            <a:r>
              <a:rPr lang="en-US" sz="4000" b="1" dirty="0">
                <a:solidFill>
                  <a:schemeClr val="bg1"/>
                </a:solidFill>
                <a:latin typeface="Arial" charset="0"/>
              </a:rPr>
              <a:t>Squealer</a:t>
            </a:r>
            <a:r>
              <a:rPr lang="en-US" dirty="0">
                <a:solidFill>
                  <a:schemeClr val="bg1"/>
                </a:solidFill>
              </a:rPr>
              <a:t/>
            </a:r>
            <a:br>
              <a:rPr lang="en-US" dirty="0">
                <a:solidFill>
                  <a:schemeClr val="bg1"/>
                </a:solidFill>
              </a:rPr>
            </a:br>
            <a:r>
              <a:rPr lang="en-US" dirty="0">
                <a:solidFill>
                  <a:schemeClr val="bg1"/>
                </a:solidFill>
                <a:latin typeface="Arial" charset="0"/>
              </a:rPr>
              <a:t>A pig with the ability to make any </a:t>
            </a:r>
          </a:p>
          <a:p>
            <a:pPr algn="ctr"/>
            <a:r>
              <a:rPr lang="en-US" dirty="0">
                <a:solidFill>
                  <a:schemeClr val="bg1"/>
                </a:solidFill>
                <a:latin typeface="Arial" charset="0"/>
              </a:rPr>
              <a:t>idea sound reasonable, </a:t>
            </a:r>
          </a:p>
          <a:p>
            <a:pPr algn="ctr"/>
            <a:r>
              <a:rPr lang="en-US" dirty="0">
                <a:solidFill>
                  <a:schemeClr val="bg1"/>
                </a:solidFill>
                <a:latin typeface="Arial" charset="0"/>
              </a:rPr>
              <a:t>he is Napoleon's side-kick </a:t>
            </a:r>
          </a:p>
          <a:p>
            <a:pPr algn="ctr"/>
            <a:r>
              <a:rPr lang="en-US" dirty="0">
                <a:solidFill>
                  <a:schemeClr val="bg1"/>
                </a:solidFill>
                <a:latin typeface="Arial" charset="0"/>
              </a:rPr>
              <a:t>and is in charge of communicating </a:t>
            </a:r>
          </a:p>
          <a:p>
            <a:pPr algn="ctr"/>
            <a:r>
              <a:rPr lang="en-US" dirty="0">
                <a:solidFill>
                  <a:schemeClr val="bg1"/>
                </a:solidFill>
                <a:latin typeface="Arial" charset="0"/>
              </a:rPr>
              <a:t>to the animals.</a:t>
            </a:r>
            <a:r>
              <a:rPr lang="en-US" dirty="0">
                <a:solidFill>
                  <a:schemeClr val="bg1"/>
                </a:solidFill>
              </a:rPr>
              <a:t> </a:t>
            </a:r>
            <a:br>
              <a:rPr lang="en-US" dirty="0">
                <a:solidFill>
                  <a:schemeClr val="bg1"/>
                </a:solidFill>
              </a:rPr>
            </a:br>
            <a:r>
              <a:rPr lang="en-US" dirty="0"/>
              <a:t/>
            </a:r>
            <a:br>
              <a:rPr lang="en-US" dirty="0"/>
            </a:br>
            <a:endParaRPr lang="en-US" dirty="0"/>
          </a:p>
        </p:txBody>
      </p:sp>
      <p:grpSp>
        <p:nvGrpSpPr>
          <p:cNvPr id="14340" name="Group 10"/>
          <p:cNvGrpSpPr>
            <a:grpSpLocks/>
          </p:cNvGrpSpPr>
          <p:nvPr/>
        </p:nvGrpSpPr>
        <p:grpSpPr bwMode="auto">
          <a:xfrm>
            <a:off x="1714500" y="2154238"/>
            <a:ext cx="5715000" cy="2484437"/>
            <a:chOff x="0" y="0"/>
            <a:chExt cx="3600" cy="1565"/>
          </a:xfrm>
        </p:grpSpPr>
        <p:sp>
          <p:nvSpPr>
            <p:cNvPr id="14342" name="Rectangle 5"/>
            <p:cNvSpPr>
              <a:spLocks noChangeArrowheads="1"/>
            </p:cNvSpPr>
            <p:nvPr/>
          </p:nvSpPr>
          <p:spPr bwMode="auto">
            <a:xfrm>
              <a:off x="0" y="0"/>
              <a:ext cx="3600" cy="0"/>
            </a:xfrm>
            <a:prstGeom prst="rect">
              <a:avLst/>
            </a:prstGeom>
            <a:noFill/>
            <a:ln w="9525">
              <a:noFill/>
              <a:miter lim="800000"/>
              <a:headEnd/>
              <a:tailEnd/>
            </a:ln>
          </p:spPr>
          <p:txBody>
            <a:bodyPr>
              <a:spAutoFit/>
            </a:bodyPr>
            <a:lstStyle/>
            <a:p>
              <a:endParaRPr lang="en-US"/>
            </a:p>
          </p:txBody>
        </p:sp>
        <p:grpSp>
          <p:nvGrpSpPr>
            <p:cNvPr id="14343" name="Group 9"/>
            <p:cNvGrpSpPr>
              <a:grpSpLocks/>
            </p:cNvGrpSpPr>
            <p:nvPr/>
          </p:nvGrpSpPr>
          <p:grpSpPr bwMode="auto">
            <a:xfrm>
              <a:off x="0" y="0"/>
              <a:ext cx="2728" cy="1565"/>
              <a:chOff x="0" y="0"/>
              <a:chExt cx="2728" cy="1565"/>
            </a:xfrm>
          </p:grpSpPr>
          <p:sp>
            <p:nvSpPr>
              <p:cNvPr id="14344" name="Rectangle 6"/>
              <p:cNvSpPr>
                <a:spLocks noChangeArrowheads="1"/>
              </p:cNvSpPr>
              <p:nvPr/>
            </p:nvSpPr>
            <p:spPr bwMode="auto">
              <a:xfrm>
                <a:off x="0" y="0"/>
                <a:ext cx="2728" cy="0"/>
              </a:xfrm>
              <a:prstGeom prst="rect">
                <a:avLst/>
              </a:prstGeom>
              <a:noFill/>
              <a:ln w="9525">
                <a:noFill/>
                <a:miter lim="800000"/>
                <a:headEnd/>
                <a:tailEnd/>
              </a:ln>
            </p:spPr>
            <p:txBody>
              <a:bodyPr>
                <a:spAutoFit/>
              </a:bodyPr>
              <a:lstStyle/>
              <a:p>
                <a:endParaRPr lang="en-US"/>
              </a:p>
            </p:txBody>
          </p:sp>
          <p:sp>
            <p:nvSpPr>
              <p:cNvPr id="14345" name="Rectangle 7"/>
              <p:cNvSpPr>
                <a:spLocks noChangeArrowheads="1"/>
              </p:cNvSpPr>
              <p:nvPr/>
            </p:nvSpPr>
            <p:spPr bwMode="auto">
              <a:xfrm>
                <a:off x="0" y="0"/>
                <a:ext cx="2728" cy="1565"/>
              </a:xfrm>
              <a:prstGeom prst="rect">
                <a:avLst/>
              </a:prstGeom>
              <a:noFill/>
              <a:ln w="9525">
                <a:noFill/>
                <a:miter lim="800000"/>
                <a:headEnd/>
                <a:tailEnd/>
              </a:ln>
            </p:spPr>
            <p:txBody>
              <a:bodyPr/>
              <a:lstStyle/>
              <a:p>
                <a:pPr algn="r"/>
                <a:r>
                  <a:rPr lang="en-US"/>
                  <a:t>  </a:t>
                </a:r>
                <a:r>
                  <a:rPr lang="en-US" sz="15700"/>
                  <a:t> </a:t>
                </a:r>
                <a:r>
                  <a:rPr lang="en-US"/>
                  <a:t>                      </a:t>
                </a:r>
              </a:p>
            </p:txBody>
          </p:sp>
        </p:grpSp>
      </p:grpSp>
      <p:pic>
        <p:nvPicPr>
          <p:cNvPr id="14341" name="Picture 8" descr="squealer"/>
          <p:cNvPicPr>
            <a:picLocks noChangeAspect="1" noChangeArrowheads="1"/>
          </p:cNvPicPr>
          <p:nvPr/>
        </p:nvPicPr>
        <p:blipFill>
          <a:blip r:embed="rId3" cstate="print"/>
          <a:srcRect/>
          <a:stretch>
            <a:fillRect/>
          </a:stretch>
        </p:blipFill>
        <p:spPr bwMode="auto">
          <a:xfrm>
            <a:off x="685800" y="1447800"/>
            <a:ext cx="2452688"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04800"/>
            <a:ext cx="7772400" cy="1143000"/>
          </a:xfrm>
        </p:spPr>
        <p:txBody>
          <a:bodyPr/>
          <a:lstStyle/>
          <a:p>
            <a:pPr eaLnBrk="1" hangingPunct="1"/>
            <a:r>
              <a:rPr lang="en-US" smtClean="0"/>
              <a:t>Squealer – </a:t>
            </a:r>
            <a:r>
              <a:rPr lang="en-US" i="1" smtClean="0"/>
              <a:t>Soviet propaganda</a:t>
            </a:r>
            <a:endParaRPr lang="en-US" smtClean="0"/>
          </a:p>
        </p:txBody>
      </p:sp>
      <p:sp>
        <p:nvSpPr>
          <p:cNvPr id="13315" name="Text Box 3"/>
          <p:cNvSpPr txBox="1">
            <a:spLocks noChangeArrowheads="1"/>
          </p:cNvSpPr>
          <p:nvPr/>
        </p:nvSpPr>
        <p:spPr bwMode="auto">
          <a:xfrm>
            <a:off x="609600" y="2438400"/>
            <a:ext cx="3352800" cy="4291013"/>
          </a:xfrm>
          <a:prstGeom prst="rect">
            <a:avLst/>
          </a:prstGeom>
          <a:noFill/>
          <a:ln w="9525">
            <a:noFill/>
            <a:miter lim="800000"/>
            <a:headEnd/>
            <a:tailEnd/>
          </a:ln>
        </p:spPr>
        <p:txBody>
          <a:bodyPr>
            <a:spAutoFit/>
          </a:bodyPr>
          <a:lstStyle/>
          <a:p>
            <a:pPr>
              <a:spcBef>
                <a:spcPct val="50000"/>
              </a:spcBef>
            </a:pPr>
            <a:r>
              <a:rPr lang="en-US">
                <a:latin typeface="Verdana" pitchFamily="34" charset="0"/>
              </a:rPr>
              <a:t>Propaganda focuses on political discipline and the Five Year Plans, ambitious programs for the collectivization of agriculture and establishment of heavy industry. </a:t>
            </a:r>
          </a:p>
          <a:p>
            <a:pPr>
              <a:spcBef>
                <a:spcPct val="50000"/>
              </a:spcBef>
            </a:pPr>
            <a:endParaRPr lang="en-US"/>
          </a:p>
        </p:txBody>
      </p:sp>
      <p:pic>
        <p:nvPicPr>
          <p:cNvPr id="13316" name="Picture 4" descr="C:\Documents and Settings\Owner\Desktop\e11-737.jpg"/>
          <p:cNvPicPr>
            <a:picLocks noChangeAspect="1" noChangeArrowheads="1"/>
          </p:cNvPicPr>
          <p:nvPr/>
        </p:nvPicPr>
        <p:blipFill>
          <a:blip r:embed="rId3" cstate="print"/>
          <a:srcRect/>
          <a:stretch>
            <a:fillRect/>
          </a:stretch>
        </p:blipFill>
        <p:spPr bwMode="auto">
          <a:xfrm>
            <a:off x="4876800" y="1676400"/>
            <a:ext cx="3325813" cy="4572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6386"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FFFFFF"/>
                </a:solidFill>
                <a:latin typeface="Arial Black"/>
              </a:rPr>
              <a:t>Characters</a:t>
            </a:r>
          </a:p>
        </p:txBody>
      </p:sp>
      <p:sp>
        <p:nvSpPr>
          <p:cNvPr id="16387" name="Rectangle 4"/>
          <p:cNvSpPr>
            <a:spLocks noChangeArrowheads="1"/>
          </p:cNvSpPr>
          <p:nvPr/>
        </p:nvSpPr>
        <p:spPr bwMode="auto">
          <a:xfrm>
            <a:off x="3429000" y="3810000"/>
            <a:ext cx="5257800" cy="2362200"/>
          </a:xfrm>
          <a:prstGeom prst="rect">
            <a:avLst/>
          </a:prstGeom>
          <a:noFill/>
          <a:ln w="9525">
            <a:solidFill>
              <a:srgbClr val="5C0000"/>
            </a:solidFill>
            <a:miter lim="800000"/>
            <a:headEnd/>
            <a:tailEnd/>
          </a:ln>
        </p:spPr>
        <p:txBody>
          <a:bodyPr wrap="none" anchor="ctr"/>
          <a:lstStyle/>
          <a:p>
            <a:pPr algn="ctr"/>
            <a:r>
              <a:rPr lang="en-US" sz="5400" b="1" dirty="0" smtClean="0">
                <a:solidFill>
                  <a:schemeClr val="bg1"/>
                </a:solidFill>
                <a:latin typeface="Arial" charset="0"/>
              </a:rPr>
              <a:t>Boxer</a:t>
            </a:r>
            <a:r>
              <a:rPr lang="en-US" dirty="0">
                <a:solidFill>
                  <a:schemeClr val="bg1"/>
                </a:solidFill>
              </a:rPr>
              <a:t/>
            </a:r>
            <a:br>
              <a:rPr lang="en-US" dirty="0">
                <a:solidFill>
                  <a:schemeClr val="bg1"/>
                </a:solidFill>
              </a:rPr>
            </a:br>
            <a:r>
              <a:rPr lang="en-US" dirty="0">
                <a:solidFill>
                  <a:schemeClr val="bg1"/>
                </a:solidFill>
                <a:latin typeface="Arial" charset="0"/>
              </a:rPr>
              <a:t>A strong and hard-working carthorse, </a:t>
            </a:r>
          </a:p>
          <a:p>
            <a:pPr algn="ctr"/>
            <a:r>
              <a:rPr lang="en-US" dirty="0">
                <a:solidFill>
                  <a:schemeClr val="bg1"/>
                </a:solidFill>
                <a:latin typeface="Arial" charset="0"/>
              </a:rPr>
              <a:t>he shows tremendous </a:t>
            </a:r>
          </a:p>
          <a:p>
            <a:pPr algn="ctr"/>
            <a:r>
              <a:rPr lang="en-US" dirty="0">
                <a:solidFill>
                  <a:schemeClr val="bg1"/>
                </a:solidFill>
                <a:latin typeface="Arial" charset="0"/>
              </a:rPr>
              <a:t>faith in the rebellion and its leaders.</a:t>
            </a:r>
            <a:r>
              <a:rPr lang="en-US" dirty="0">
                <a:solidFill>
                  <a:schemeClr val="bg1"/>
                </a:solidFill>
              </a:rPr>
              <a:t> </a:t>
            </a:r>
          </a:p>
        </p:txBody>
      </p:sp>
      <p:grpSp>
        <p:nvGrpSpPr>
          <p:cNvPr id="16388" name="Group 10"/>
          <p:cNvGrpSpPr>
            <a:grpSpLocks/>
          </p:cNvGrpSpPr>
          <p:nvPr/>
        </p:nvGrpSpPr>
        <p:grpSpPr bwMode="auto">
          <a:xfrm>
            <a:off x="1714500" y="2154238"/>
            <a:ext cx="5715000" cy="2484437"/>
            <a:chOff x="0" y="0"/>
            <a:chExt cx="3600" cy="1565"/>
          </a:xfrm>
        </p:grpSpPr>
        <p:sp>
          <p:nvSpPr>
            <p:cNvPr id="16390" name="Rectangle 5"/>
            <p:cNvSpPr>
              <a:spLocks noChangeArrowheads="1"/>
            </p:cNvSpPr>
            <p:nvPr/>
          </p:nvSpPr>
          <p:spPr bwMode="auto">
            <a:xfrm>
              <a:off x="0" y="0"/>
              <a:ext cx="3600" cy="0"/>
            </a:xfrm>
            <a:prstGeom prst="rect">
              <a:avLst/>
            </a:prstGeom>
            <a:noFill/>
            <a:ln w="9525">
              <a:noFill/>
              <a:miter lim="800000"/>
              <a:headEnd/>
              <a:tailEnd/>
            </a:ln>
          </p:spPr>
          <p:txBody>
            <a:bodyPr>
              <a:spAutoFit/>
            </a:bodyPr>
            <a:lstStyle/>
            <a:p>
              <a:endParaRPr lang="en-US"/>
            </a:p>
          </p:txBody>
        </p:sp>
        <p:grpSp>
          <p:nvGrpSpPr>
            <p:cNvPr id="16391" name="Group 9"/>
            <p:cNvGrpSpPr>
              <a:grpSpLocks/>
            </p:cNvGrpSpPr>
            <p:nvPr/>
          </p:nvGrpSpPr>
          <p:grpSpPr bwMode="auto">
            <a:xfrm>
              <a:off x="0" y="0"/>
              <a:ext cx="2728" cy="1565"/>
              <a:chOff x="0" y="0"/>
              <a:chExt cx="2728" cy="1565"/>
            </a:xfrm>
          </p:grpSpPr>
          <p:sp>
            <p:nvSpPr>
              <p:cNvPr id="16392" name="Rectangle 6"/>
              <p:cNvSpPr>
                <a:spLocks noChangeArrowheads="1"/>
              </p:cNvSpPr>
              <p:nvPr/>
            </p:nvSpPr>
            <p:spPr bwMode="auto">
              <a:xfrm>
                <a:off x="0" y="0"/>
                <a:ext cx="2728" cy="0"/>
              </a:xfrm>
              <a:prstGeom prst="rect">
                <a:avLst/>
              </a:prstGeom>
              <a:noFill/>
              <a:ln w="9525">
                <a:noFill/>
                <a:miter lim="800000"/>
                <a:headEnd/>
                <a:tailEnd/>
              </a:ln>
            </p:spPr>
            <p:txBody>
              <a:bodyPr>
                <a:spAutoFit/>
              </a:bodyPr>
              <a:lstStyle/>
              <a:p>
                <a:endParaRPr lang="en-US"/>
              </a:p>
            </p:txBody>
          </p:sp>
          <p:sp>
            <p:nvSpPr>
              <p:cNvPr id="16393" name="Rectangle 7"/>
              <p:cNvSpPr>
                <a:spLocks noChangeArrowheads="1"/>
              </p:cNvSpPr>
              <p:nvPr/>
            </p:nvSpPr>
            <p:spPr bwMode="auto">
              <a:xfrm>
                <a:off x="0" y="0"/>
                <a:ext cx="2728" cy="1565"/>
              </a:xfrm>
              <a:prstGeom prst="rect">
                <a:avLst/>
              </a:prstGeom>
              <a:noFill/>
              <a:ln w="9525">
                <a:noFill/>
                <a:miter lim="800000"/>
                <a:headEnd/>
                <a:tailEnd/>
              </a:ln>
            </p:spPr>
            <p:txBody>
              <a:bodyPr/>
              <a:lstStyle/>
              <a:p>
                <a:pPr algn="ctr"/>
                <a:r>
                  <a:rPr lang="en-US"/>
                  <a:t>  </a:t>
                </a:r>
                <a:r>
                  <a:rPr lang="en-US" sz="15700"/>
                  <a:t> </a:t>
                </a:r>
                <a:r>
                  <a:rPr lang="en-US"/>
                  <a:t>                      </a:t>
                </a:r>
              </a:p>
            </p:txBody>
          </p:sp>
        </p:grpSp>
      </p:grpSp>
      <p:pic>
        <p:nvPicPr>
          <p:cNvPr id="16389" name="Picture 8" descr="boxer"/>
          <p:cNvPicPr>
            <a:picLocks noChangeAspect="1" noChangeArrowheads="1"/>
          </p:cNvPicPr>
          <p:nvPr/>
        </p:nvPicPr>
        <p:blipFill>
          <a:blip r:embed="rId3" cstate="print"/>
          <a:srcRect/>
          <a:stretch>
            <a:fillRect/>
          </a:stretch>
        </p:blipFill>
        <p:spPr bwMode="auto">
          <a:xfrm>
            <a:off x="685800" y="1524000"/>
            <a:ext cx="2452688"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7772400" cy="914400"/>
          </a:xfrm>
        </p:spPr>
        <p:txBody>
          <a:bodyPr/>
          <a:lstStyle/>
          <a:p>
            <a:pPr eaLnBrk="1" hangingPunct="1"/>
            <a:r>
              <a:rPr lang="en-US" smtClean="0"/>
              <a:t>Boxer – </a:t>
            </a:r>
            <a:r>
              <a:rPr lang="en-US" i="1" smtClean="0"/>
              <a:t>Loyal proletariat</a:t>
            </a:r>
            <a:endParaRPr lang="en-US" smtClean="0"/>
          </a:p>
        </p:txBody>
      </p:sp>
      <p:sp>
        <p:nvSpPr>
          <p:cNvPr id="15363" name="Text Box 3"/>
          <p:cNvSpPr txBox="1">
            <a:spLocks noChangeArrowheads="1"/>
          </p:cNvSpPr>
          <p:nvPr/>
        </p:nvSpPr>
        <p:spPr bwMode="auto">
          <a:xfrm>
            <a:off x="685800" y="1524000"/>
            <a:ext cx="3124200" cy="5078313"/>
          </a:xfrm>
          <a:prstGeom prst="rect">
            <a:avLst/>
          </a:prstGeom>
          <a:noFill/>
          <a:ln w="9525">
            <a:noFill/>
            <a:miter lim="800000"/>
            <a:headEnd/>
            <a:tailEnd/>
          </a:ln>
        </p:spPr>
        <p:txBody>
          <a:bodyPr wrap="square">
            <a:spAutoFit/>
          </a:bodyPr>
          <a:lstStyle/>
          <a:p>
            <a:pPr>
              <a:spcBef>
                <a:spcPct val="50000"/>
              </a:spcBef>
              <a:buFontTx/>
              <a:buChar char="•"/>
            </a:pPr>
            <a:r>
              <a:rPr lang="en-US" b="1" dirty="0"/>
              <a:t>Wage workers. From the Communist Manifesto: "By proletariat [is meant] the class of modern wage laborers, who, having no means of production of their own, are reduced to selling their labor-power in order to live."</a:t>
            </a:r>
          </a:p>
          <a:p>
            <a:pPr>
              <a:spcBef>
                <a:spcPct val="50000"/>
              </a:spcBef>
            </a:pPr>
            <a:endParaRPr lang="en-US" b="1" dirty="0"/>
          </a:p>
        </p:txBody>
      </p:sp>
      <p:pic>
        <p:nvPicPr>
          <p:cNvPr id="5" name="Picture 4" descr="proletariat.jpg"/>
          <p:cNvPicPr>
            <a:picLocks noChangeAspect="1"/>
          </p:cNvPicPr>
          <p:nvPr/>
        </p:nvPicPr>
        <p:blipFill>
          <a:blip r:embed="rId3" cstate="print"/>
          <a:stretch>
            <a:fillRect/>
          </a:stretch>
        </p:blipFill>
        <p:spPr>
          <a:xfrm>
            <a:off x="3987338" y="1981200"/>
            <a:ext cx="5004262" cy="32004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sp>
        <p:nvSpPr>
          <p:cNvPr id="3" name="Rectangle 4"/>
          <p:cNvSpPr>
            <a:spLocks noChangeArrowheads="1"/>
          </p:cNvSpPr>
          <p:nvPr/>
        </p:nvSpPr>
        <p:spPr bwMode="auto">
          <a:xfrm>
            <a:off x="3429000" y="4191000"/>
            <a:ext cx="5257800" cy="2438400"/>
          </a:xfrm>
          <a:prstGeom prst="rect">
            <a:avLst/>
          </a:prstGeom>
          <a:noFill/>
          <a:ln w="9525">
            <a:solidFill>
              <a:srgbClr val="5C0000"/>
            </a:solidFill>
            <a:miter lim="800000"/>
            <a:headEnd/>
            <a:tailEnd/>
          </a:ln>
        </p:spPr>
        <p:txBody>
          <a:bodyPr wrap="none" anchor="ctr"/>
          <a:lstStyle/>
          <a:p>
            <a:pPr algn="ctr"/>
            <a:endParaRPr lang="en-US" dirty="0">
              <a:solidFill>
                <a:schemeClr val="bg1"/>
              </a:solidFill>
              <a:latin typeface="Arial" pitchFamily="34" charset="0"/>
              <a:cs typeface="Arial" pitchFamily="34" charset="0"/>
            </a:endParaRPr>
          </a:p>
        </p:txBody>
      </p:sp>
      <p:pic>
        <p:nvPicPr>
          <p:cNvPr id="4" name="Picture 3" descr="Benjamin.jpg"/>
          <p:cNvPicPr>
            <a:picLocks noChangeAspect="1"/>
          </p:cNvPicPr>
          <p:nvPr/>
        </p:nvPicPr>
        <p:blipFill>
          <a:blip r:embed="rId3" cstate="print"/>
          <a:stretch>
            <a:fillRect/>
          </a:stretch>
        </p:blipFill>
        <p:spPr>
          <a:xfrm>
            <a:off x="609600" y="1752600"/>
            <a:ext cx="3341077" cy="2895600"/>
          </a:xfrm>
          <a:prstGeom prst="rect">
            <a:avLst/>
          </a:prstGeom>
        </p:spPr>
      </p:pic>
      <p:sp>
        <p:nvSpPr>
          <p:cNvPr id="5" name="TextBox 4"/>
          <p:cNvSpPr txBox="1"/>
          <p:nvPr/>
        </p:nvSpPr>
        <p:spPr>
          <a:xfrm>
            <a:off x="3505200" y="4114800"/>
            <a:ext cx="5029200" cy="2400657"/>
          </a:xfrm>
          <a:prstGeom prst="rect">
            <a:avLst/>
          </a:prstGeom>
          <a:noFill/>
        </p:spPr>
        <p:txBody>
          <a:bodyPr wrap="square" rtlCol="0">
            <a:spAutoFit/>
          </a:bodyPr>
          <a:lstStyle/>
          <a:p>
            <a:pPr algn="ctr"/>
            <a:r>
              <a:rPr lang="en-US" sz="5400" dirty="0" smtClean="0">
                <a:solidFill>
                  <a:schemeClr val="bg1"/>
                </a:solidFill>
                <a:latin typeface="Arial" pitchFamily="34" charset="0"/>
                <a:cs typeface="Arial" pitchFamily="34" charset="0"/>
              </a:rPr>
              <a:t>Benjamin</a:t>
            </a:r>
          </a:p>
          <a:p>
            <a:pPr algn="ctr"/>
            <a:r>
              <a:rPr lang="en-US" dirty="0" smtClean="0">
                <a:solidFill>
                  <a:schemeClr val="bg1"/>
                </a:solidFill>
                <a:latin typeface="Arial" pitchFamily="34" charset="0"/>
                <a:cs typeface="Arial" pitchFamily="34" charset="0"/>
              </a:rPr>
              <a:t>The </a:t>
            </a:r>
            <a:r>
              <a:rPr lang="en-US" dirty="0">
                <a:solidFill>
                  <a:schemeClr val="bg1"/>
                </a:solidFill>
                <a:latin typeface="Arial" pitchFamily="34" charset="0"/>
                <a:cs typeface="Arial" pitchFamily="34" charset="0"/>
              </a:rPr>
              <a:t>donkey who is the oldest animal on the farm. He is the worst tempered who rarely talks, when he does he makes negative remarks.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04800"/>
            <a:ext cx="7772400" cy="838200"/>
          </a:xfrm>
        </p:spPr>
        <p:txBody>
          <a:bodyPr/>
          <a:lstStyle/>
          <a:p>
            <a:pPr eaLnBrk="1" hangingPunct="1"/>
            <a:r>
              <a:rPr lang="en-US" dirty="0" smtClean="0"/>
              <a:t>Benjamin – </a:t>
            </a:r>
            <a:r>
              <a:rPr lang="en-US" i="1" dirty="0" smtClean="0"/>
              <a:t>“silent Majority”</a:t>
            </a:r>
            <a:endParaRPr lang="en-US" dirty="0" smtClean="0"/>
          </a:p>
        </p:txBody>
      </p:sp>
      <p:sp>
        <p:nvSpPr>
          <p:cNvPr id="17411" name="Text Box 3"/>
          <p:cNvSpPr txBox="1">
            <a:spLocks noChangeArrowheads="1"/>
          </p:cNvSpPr>
          <p:nvPr/>
        </p:nvSpPr>
        <p:spPr bwMode="auto">
          <a:xfrm>
            <a:off x="228600" y="1981200"/>
            <a:ext cx="4267200" cy="1552575"/>
          </a:xfrm>
          <a:prstGeom prst="rect">
            <a:avLst/>
          </a:prstGeom>
          <a:noFill/>
          <a:ln w="9525">
            <a:noFill/>
            <a:miter lim="800000"/>
            <a:headEnd/>
            <a:tailEnd/>
          </a:ln>
        </p:spPr>
        <p:txBody>
          <a:bodyPr>
            <a:spAutoFit/>
          </a:bodyPr>
          <a:lstStyle/>
          <a:p>
            <a:pPr>
              <a:spcBef>
                <a:spcPct val="50000"/>
              </a:spcBef>
            </a:pPr>
            <a:r>
              <a:rPr lang="en-US" b="1"/>
              <a:t>These were people who did not protest, but did what was necessary to survive under the Tsar or Under communism.</a:t>
            </a:r>
          </a:p>
        </p:txBody>
      </p:sp>
      <p:pic>
        <p:nvPicPr>
          <p:cNvPr id="5" name="Picture 4" descr="peasants-russia.jpg"/>
          <p:cNvPicPr>
            <a:picLocks noChangeAspect="1"/>
          </p:cNvPicPr>
          <p:nvPr/>
        </p:nvPicPr>
        <p:blipFill>
          <a:blip r:embed="rId3" cstate="print"/>
          <a:stretch>
            <a:fillRect/>
          </a:stretch>
        </p:blipFill>
        <p:spPr>
          <a:xfrm>
            <a:off x="4953000" y="2057400"/>
            <a:ext cx="4021836" cy="409694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429000" y="4191000"/>
            <a:ext cx="5257800" cy="2362200"/>
          </a:xfrm>
          <a:prstGeom prst="rect">
            <a:avLst/>
          </a:prstGeom>
          <a:noFill/>
          <a:ln w="9525">
            <a:solidFill>
              <a:srgbClr val="5C0000"/>
            </a:solidFill>
            <a:miter lim="800000"/>
            <a:headEnd/>
            <a:tailEnd/>
          </a:ln>
        </p:spPr>
        <p:txBody>
          <a:bodyPr wrap="none" anchor="ctr"/>
          <a:lstStyle/>
          <a:p>
            <a:pPr algn="ctr"/>
            <a:r>
              <a:rPr lang="en-US" dirty="0" smtClean="0">
                <a:solidFill>
                  <a:schemeClr val="bg1"/>
                </a:solidFill>
              </a:rPr>
              <a:t> </a:t>
            </a: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pic>
        <p:nvPicPr>
          <p:cNvPr id="5" name="Picture 4" descr="Mollie.png"/>
          <p:cNvPicPr>
            <a:picLocks noChangeAspect="1"/>
          </p:cNvPicPr>
          <p:nvPr/>
        </p:nvPicPr>
        <p:blipFill>
          <a:blip r:embed="rId3" cstate="print"/>
          <a:stretch>
            <a:fillRect/>
          </a:stretch>
        </p:blipFill>
        <p:spPr>
          <a:xfrm>
            <a:off x="304800" y="2286000"/>
            <a:ext cx="4446468" cy="2564130"/>
          </a:xfrm>
          <a:prstGeom prst="rect">
            <a:avLst/>
          </a:prstGeom>
        </p:spPr>
      </p:pic>
      <p:sp>
        <p:nvSpPr>
          <p:cNvPr id="6" name="Rectangle 5"/>
          <p:cNvSpPr/>
          <p:nvPr/>
        </p:nvSpPr>
        <p:spPr>
          <a:xfrm>
            <a:off x="3505200" y="4267200"/>
            <a:ext cx="5105400" cy="2123658"/>
          </a:xfrm>
          <a:prstGeom prst="rect">
            <a:avLst/>
          </a:prstGeom>
        </p:spPr>
        <p:txBody>
          <a:bodyPr wrap="square">
            <a:spAutoFit/>
          </a:bodyPr>
          <a:lstStyle/>
          <a:p>
            <a:pPr algn="ctr"/>
            <a:r>
              <a:rPr lang="en-US" sz="6000" dirty="0" smtClean="0">
                <a:solidFill>
                  <a:schemeClr val="bg1"/>
                </a:solidFill>
                <a:latin typeface="Arial" pitchFamily="34" charset="0"/>
                <a:cs typeface="Arial" pitchFamily="34" charset="0"/>
              </a:rPr>
              <a:t>Mollie</a:t>
            </a:r>
          </a:p>
          <a:p>
            <a:pPr algn="ctr"/>
            <a:r>
              <a:rPr lang="en-US" dirty="0" smtClean="0">
                <a:solidFill>
                  <a:schemeClr val="bg1"/>
                </a:solidFill>
                <a:latin typeface="Arial" pitchFamily="34" charset="0"/>
                <a:cs typeface="Arial" pitchFamily="34" charset="0"/>
              </a:rPr>
              <a:t>A </a:t>
            </a:r>
            <a:r>
              <a:rPr lang="en-US" dirty="0">
                <a:solidFill>
                  <a:schemeClr val="bg1"/>
                </a:solidFill>
                <a:latin typeface="Arial" pitchFamily="34" charset="0"/>
                <a:cs typeface="Arial" pitchFamily="34" charset="0"/>
              </a:rPr>
              <a:t>pretty white mare, who drew Mr. Jones’ trap. She is conceited and likes hair ribbons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0"/>
            <a:ext cx="7772400" cy="1371600"/>
          </a:xfrm>
        </p:spPr>
        <p:txBody>
          <a:bodyPr/>
          <a:lstStyle/>
          <a:p>
            <a:pPr eaLnBrk="1" hangingPunct="1"/>
            <a:r>
              <a:rPr lang="en-US" smtClean="0"/>
              <a:t>Mollie – </a:t>
            </a:r>
            <a:r>
              <a:rPr lang="en-US" i="1" smtClean="0"/>
              <a:t>The aristocracy under the Tsar</a:t>
            </a:r>
            <a:endParaRPr lang="en-US" smtClean="0"/>
          </a:p>
        </p:txBody>
      </p:sp>
      <p:sp>
        <p:nvSpPr>
          <p:cNvPr id="18435" name="Text Box 3"/>
          <p:cNvSpPr txBox="1">
            <a:spLocks noChangeArrowheads="1"/>
          </p:cNvSpPr>
          <p:nvPr/>
        </p:nvSpPr>
        <p:spPr bwMode="auto">
          <a:xfrm>
            <a:off x="609600" y="2362200"/>
            <a:ext cx="2286000" cy="2308324"/>
          </a:xfrm>
          <a:prstGeom prst="rect">
            <a:avLst/>
          </a:prstGeom>
          <a:noFill/>
          <a:ln w="9525">
            <a:noFill/>
            <a:miter lim="800000"/>
            <a:headEnd/>
            <a:tailEnd/>
          </a:ln>
        </p:spPr>
        <p:txBody>
          <a:bodyPr wrap="square">
            <a:spAutoFit/>
          </a:bodyPr>
          <a:lstStyle/>
          <a:p>
            <a:pPr marL="457200" indent="-457200" fontAlgn="t">
              <a:spcBef>
                <a:spcPct val="50000"/>
              </a:spcBef>
            </a:pPr>
            <a:r>
              <a:rPr lang="en-US" b="1" dirty="0"/>
              <a:t>The privileged ruling class in Russia under the rule of Tsars.</a:t>
            </a:r>
          </a:p>
        </p:txBody>
      </p:sp>
      <p:pic>
        <p:nvPicPr>
          <p:cNvPr id="5" name="Picture 4" descr="17October.jpg"/>
          <p:cNvPicPr>
            <a:picLocks noChangeAspect="1"/>
          </p:cNvPicPr>
          <p:nvPr/>
        </p:nvPicPr>
        <p:blipFill>
          <a:blip r:embed="rId3" cstate="print"/>
          <a:stretch>
            <a:fillRect/>
          </a:stretch>
        </p:blipFill>
        <p:spPr>
          <a:xfrm>
            <a:off x="3208020" y="1828800"/>
            <a:ext cx="5486400" cy="304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2514600" y="4191000"/>
            <a:ext cx="6400800" cy="2438400"/>
          </a:xfrm>
          <a:prstGeom prst="rect">
            <a:avLst/>
          </a:prstGeom>
          <a:noFill/>
          <a:ln w="9525">
            <a:solidFill>
              <a:srgbClr val="5C0000"/>
            </a:solidFill>
            <a:miter lim="800000"/>
            <a:headEnd/>
            <a:tailEnd/>
          </a:ln>
        </p:spPr>
        <p:txBody>
          <a:bodyPr wrap="none" anchor="ctr"/>
          <a:lstStyle/>
          <a:p>
            <a:pPr algn="ctr"/>
            <a:r>
              <a:rPr lang="en-US" dirty="0"/>
              <a:t/>
            </a:r>
            <a:br>
              <a:rPr lang="en-US" dirty="0"/>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pic>
        <p:nvPicPr>
          <p:cNvPr id="5" name="Picture 4" descr="moses.jpg"/>
          <p:cNvPicPr>
            <a:picLocks noChangeAspect="1"/>
          </p:cNvPicPr>
          <p:nvPr/>
        </p:nvPicPr>
        <p:blipFill>
          <a:blip r:embed="rId3" cstate="print"/>
          <a:stretch>
            <a:fillRect/>
          </a:stretch>
        </p:blipFill>
        <p:spPr>
          <a:xfrm>
            <a:off x="838200" y="2133600"/>
            <a:ext cx="3220912" cy="2419350"/>
          </a:xfrm>
          <a:prstGeom prst="rect">
            <a:avLst/>
          </a:prstGeom>
        </p:spPr>
      </p:pic>
      <p:sp>
        <p:nvSpPr>
          <p:cNvPr id="8" name="TextBox 7"/>
          <p:cNvSpPr txBox="1"/>
          <p:nvPr/>
        </p:nvSpPr>
        <p:spPr>
          <a:xfrm>
            <a:off x="2590800" y="4114800"/>
            <a:ext cx="6324600" cy="2450414"/>
          </a:xfrm>
          <a:prstGeom prst="rect">
            <a:avLst/>
          </a:prstGeom>
          <a:noFill/>
        </p:spPr>
        <p:txBody>
          <a:bodyPr wrap="square" rtlCol="0">
            <a:spAutoFit/>
          </a:bodyPr>
          <a:lstStyle/>
          <a:p>
            <a:pPr marL="0" marR="0" algn="ctr">
              <a:lnSpc>
                <a:spcPct val="115000"/>
              </a:lnSpc>
              <a:spcBef>
                <a:spcPts val="0"/>
              </a:spcBef>
              <a:spcAft>
                <a:spcPts val="1000"/>
              </a:spcAft>
            </a:pPr>
            <a:r>
              <a:rPr lang="en-US" sz="5400" dirty="0" smtClean="0">
                <a:solidFill>
                  <a:schemeClr val="bg1"/>
                </a:solidFill>
                <a:latin typeface="Arial" pitchFamily="34" charset="0"/>
                <a:ea typeface="Calibri"/>
                <a:cs typeface="Arial" pitchFamily="34" charset="0"/>
              </a:rPr>
              <a:t>Moses </a:t>
            </a:r>
          </a:p>
          <a:p>
            <a:pPr marL="0" marR="0" algn="ctr">
              <a:lnSpc>
                <a:spcPct val="115000"/>
              </a:lnSpc>
              <a:spcBef>
                <a:spcPts val="0"/>
              </a:spcBef>
              <a:spcAft>
                <a:spcPts val="1000"/>
              </a:spcAft>
            </a:pPr>
            <a:r>
              <a:rPr lang="en-US" dirty="0" smtClean="0">
                <a:solidFill>
                  <a:schemeClr val="bg1"/>
                </a:solidFill>
                <a:latin typeface="Arial" pitchFamily="34" charset="0"/>
                <a:ea typeface="Calibri"/>
                <a:cs typeface="Arial" pitchFamily="34" charset="0"/>
              </a:rPr>
              <a:t>A tame raven who is a spy and clever talking story teller. He knows about </a:t>
            </a:r>
            <a:r>
              <a:rPr lang="en-US" dirty="0" err="1" smtClean="0">
                <a:solidFill>
                  <a:schemeClr val="bg1"/>
                </a:solidFill>
                <a:latin typeface="Arial" pitchFamily="34" charset="0"/>
                <a:ea typeface="Calibri"/>
                <a:cs typeface="Arial" pitchFamily="34" charset="0"/>
              </a:rPr>
              <a:t>Sugarcandy</a:t>
            </a:r>
            <a:r>
              <a:rPr lang="en-US" dirty="0" smtClean="0">
                <a:solidFill>
                  <a:schemeClr val="bg1"/>
                </a:solidFill>
                <a:latin typeface="Arial" pitchFamily="34" charset="0"/>
                <a:ea typeface="Calibri"/>
                <a:cs typeface="Arial" pitchFamily="34" charset="0"/>
              </a:rPr>
              <a:t> Mountain where animals go when they die.</a:t>
            </a:r>
            <a:endParaRPr lang="en-US" dirty="0">
              <a:solidFill>
                <a:schemeClr val="bg1"/>
              </a:solidFill>
              <a:latin typeface="Arial" pitchFamily="34" charset="0"/>
              <a:ea typeface="Calibri"/>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228600"/>
            <a:ext cx="7772400" cy="1143000"/>
          </a:xfrm>
        </p:spPr>
        <p:txBody>
          <a:bodyPr/>
          <a:lstStyle/>
          <a:p>
            <a:pPr eaLnBrk="1" hangingPunct="1"/>
            <a:r>
              <a:rPr lang="en-US" smtClean="0"/>
              <a:t>Moses – </a:t>
            </a:r>
            <a:r>
              <a:rPr lang="en-US" i="1" smtClean="0"/>
              <a:t>Church in Russia</a:t>
            </a:r>
            <a:endParaRPr lang="en-US" smtClean="0"/>
          </a:p>
        </p:txBody>
      </p:sp>
      <p:sp>
        <p:nvSpPr>
          <p:cNvPr id="19459" name="Text Box 3"/>
          <p:cNvSpPr txBox="1">
            <a:spLocks noChangeArrowheads="1"/>
          </p:cNvSpPr>
          <p:nvPr/>
        </p:nvSpPr>
        <p:spPr bwMode="auto">
          <a:xfrm>
            <a:off x="228600" y="3352800"/>
            <a:ext cx="2590800" cy="2677656"/>
          </a:xfrm>
          <a:prstGeom prst="rect">
            <a:avLst/>
          </a:prstGeom>
          <a:noFill/>
          <a:ln w="9525">
            <a:noFill/>
            <a:miter lim="800000"/>
            <a:headEnd/>
            <a:tailEnd/>
          </a:ln>
        </p:spPr>
        <p:txBody>
          <a:bodyPr wrap="square">
            <a:spAutoFit/>
          </a:bodyPr>
          <a:lstStyle/>
          <a:p>
            <a:pPr>
              <a:spcBef>
                <a:spcPct val="50000"/>
              </a:spcBef>
            </a:pPr>
            <a:r>
              <a:rPr lang="en-US" dirty="0"/>
              <a:t>The Russian Churches told the people that they suffered on earth but would go to a heavenly paradise when they died.</a:t>
            </a:r>
          </a:p>
        </p:txBody>
      </p:sp>
      <p:pic>
        <p:nvPicPr>
          <p:cNvPr id="5" name="Picture 4" descr="sov5.png"/>
          <p:cNvPicPr>
            <a:picLocks noChangeAspect="1"/>
          </p:cNvPicPr>
          <p:nvPr/>
        </p:nvPicPr>
        <p:blipFill>
          <a:blip r:embed="rId3" cstate="print"/>
          <a:stretch>
            <a:fillRect/>
          </a:stretch>
        </p:blipFill>
        <p:spPr>
          <a:xfrm>
            <a:off x="3124200" y="1676400"/>
            <a:ext cx="5275385" cy="3429000"/>
          </a:xfrm>
          <a:prstGeom prst="rect">
            <a:avLst/>
          </a:prstGeom>
        </p:spPr>
      </p:pic>
      <p:pic>
        <p:nvPicPr>
          <p:cNvPr id="6" name="Picture 5" descr="rasputin.jpg"/>
          <p:cNvPicPr>
            <a:picLocks noChangeAspect="1"/>
          </p:cNvPicPr>
          <p:nvPr/>
        </p:nvPicPr>
        <p:blipFill>
          <a:blip r:embed="rId4" cstate="print"/>
          <a:stretch>
            <a:fillRect/>
          </a:stretch>
        </p:blipFill>
        <p:spPr>
          <a:xfrm>
            <a:off x="7145054" y="4191000"/>
            <a:ext cx="1770345" cy="234973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6146"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Characters</a:t>
            </a:r>
          </a:p>
        </p:txBody>
      </p:sp>
      <p:pic>
        <p:nvPicPr>
          <p:cNvPr id="6147" name="Picture 6" descr="jones"/>
          <p:cNvPicPr>
            <a:picLocks noChangeAspect="1" noChangeArrowheads="1"/>
          </p:cNvPicPr>
          <p:nvPr/>
        </p:nvPicPr>
        <p:blipFill>
          <a:blip r:embed="rId3" cstate="print"/>
          <a:srcRect/>
          <a:stretch>
            <a:fillRect/>
          </a:stretch>
        </p:blipFill>
        <p:spPr bwMode="auto">
          <a:xfrm>
            <a:off x="914400" y="1600200"/>
            <a:ext cx="3048000" cy="2087563"/>
          </a:xfrm>
          <a:prstGeom prst="rect">
            <a:avLst/>
          </a:prstGeom>
          <a:noFill/>
          <a:ln w="9525">
            <a:noFill/>
            <a:miter lim="800000"/>
            <a:headEnd/>
            <a:tailEnd/>
          </a:ln>
        </p:spPr>
      </p:pic>
      <p:sp>
        <p:nvSpPr>
          <p:cNvPr id="6148" name="Rectangle 9"/>
          <p:cNvSpPr>
            <a:spLocks noChangeArrowheads="1"/>
          </p:cNvSpPr>
          <p:nvPr/>
        </p:nvSpPr>
        <p:spPr bwMode="auto">
          <a:xfrm>
            <a:off x="3429000" y="4191000"/>
            <a:ext cx="5257800" cy="1981200"/>
          </a:xfrm>
          <a:prstGeom prst="rect">
            <a:avLst/>
          </a:prstGeom>
          <a:noFill/>
          <a:ln w="9525">
            <a:solidFill>
              <a:srgbClr val="5C0000"/>
            </a:solidFill>
            <a:miter lim="800000"/>
            <a:headEnd/>
            <a:tailEnd/>
          </a:ln>
        </p:spPr>
        <p:txBody>
          <a:bodyPr wrap="none" anchor="ctr"/>
          <a:lstStyle/>
          <a:p>
            <a:pPr algn="ctr"/>
            <a:r>
              <a:rPr lang="en-US" dirty="0"/>
              <a:t/>
            </a:r>
            <a:br>
              <a:rPr lang="en-US" dirty="0"/>
            </a:br>
            <a:r>
              <a:rPr lang="en-US" sz="4000" b="1" dirty="0">
                <a:solidFill>
                  <a:schemeClr val="bg1"/>
                </a:solidFill>
                <a:latin typeface="Arial" charset="0"/>
              </a:rPr>
              <a:t>Farmer Jones</a:t>
            </a:r>
            <a:r>
              <a:rPr lang="en-US" dirty="0">
                <a:solidFill>
                  <a:schemeClr val="bg1"/>
                </a:solidFill>
              </a:rPr>
              <a:t/>
            </a:r>
            <a:br>
              <a:rPr lang="en-US" dirty="0">
                <a:solidFill>
                  <a:schemeClr val="bg1"/>
                </a:solidFill>
              </a:rPr>
            </a:br>
            <a:r>
              <a:rPr lang="en-US" dirty="0">
                <a:solidFill>
                  <a:schemeClr val="bg1"/>
                </a:solidFill>
                <a:latin typeface="Arial" charset="0"/>
              </a:rPr>
              <a:t>A drunk and a poor farmer, </a:t>
            </a:r>
          </a:p>
          <a:p>
            <a:pPr algn="ctr"/>
            <a:r>
              <a:rPr lang="en-US" dirty="0">
                <a:solidFill>
                  <a:schemeClr val="bg1"/>
                </a:solidFill>
                <a:latin typeface="Arial" charset="0"/>
              </a:rPr>
              <a:t>his cruelty towards the farm animals </a:t>
            </a:r>
          </a:p>
          <a:p>
            <a:pPr algn="ctr"/>
            <a:r>
              <a:rPr lang="en-US" dirty="0">
                <a:solidFill>
                  <a:schemeClr val="bg1"/>
                </a:solidFill>
                <a:latin typeface="Arial" charset="0"/>
              </a:rPr>
              <a:t>inspires their rebellion.</a:t>
            </a:r>
            <a:r>
              <a:rPr lang="en-US" dirty="0"/>
              <a:t> </a:t>
            </a:r>
            <a:br>
              <a:rPr lang="en-US" dirty="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886200" y="4267200"/>
            <a:ext cx="4800600" cy="2362200"/>
          </a:xfrm>
          <a:prstGeom prst="rect">
            <a:avLst/>
          </a:prstGeom>
          <a:noFill/>
          <a:ln w="9525">
            <a:solidFill>
              <a:srgbClr val="5C0000"/>
            </a:solidFill>
            <a:miter lim="800000"/>
            <a:headEnd/>
            <a:tailEnd/>
          </a:ln>
        </p:spPr>
        <p:txBody>
          <a:bodyPr wrap="none" anchor="ctr"/>
          <a:lstStyle/>
          <a:p>
            <a:pPr algn="ctr"/>
            <a:r>
              <a:rPr lang="en-US" dirty="0"/>
              <a:t/>
            </a:r>
            <a:br>
              <a:rPr lang="en-US" dirty="0"/>
            </a:br>
            <a:r>
              <a:rPr lang="en-US" dirty="0" smtClean="0">
                <a:solidFill>
                  <a:schemeClr val="bg1"/>
                </a:solidFill>
                <a:latin typeface="Arial" pitchFamily="34" charset="0"/>
                <a:cs typeface="Arial" pitchFamily="34" charset="0"/>
              </a:rPr>
              <a:t> </a:t>
            </a:r>
            <a:r>
              <a:rPr lang="en-US" dirty="0">
                <a:solidFill>
                  <a:schemeClr val="bg1"/>
                </a:solidFill>
              </a:rPr>
              <a:t/>
            </a:r>
            <a:br>
              <a:rPr lang="en-US" dirty="0">
                <a:solidFill>
                  <a:schemeClr val="bg1"/>
                </a:solidFill>
              </a:rPr>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pic>
        <p:nvPicPr>
          <p:cNvPr id="5" name="Picture 4" descr="pilkington2.jpg"/>
          <p:cNvPicPr>
            <a:picLocks noChangeAspect="1"/>
          </p:cNvPicPr>
          <p:nvPr/>
        </p:nvPicPr>
        <p:blipFill>
          <a:blip r:embed="rId3" cstate="print"/>
          <a:srcRect r="7393"/>
          <a:stretch>
            <a:fillRect/>
          </a:stretch>
        </p:blipFill>
        <p:spPr>
          <a:xfrm>
            <a:off x="304800" y="1600200"/>
            <a:ext cx="4191000" cy="2971800"/>
          </a:xfrm>
          <a:prstGeom prst="rect">
            <a:avLst/>
          </a:prstGeom>
        </p:spPr>
      </p:pic>
      <p:sp>
        <p:nvSpPr>
          <p:cNvPr id="6" name="TextBox 5"/>
          <p:cNvSpPr txBox="1"/>
          <p:nvPr/>
        </p:nvSpPr>
        <p:spPr>
          <a:xfrm>
            <a:off x="3962400" y="4343400"/>
            <a:ext cx="4800600" cy="2308324"/>
          </a:xfrm>
          <a:prstGeom prst="rect">
            <a:avLst/>
          </a:prstGeom>
          <a:noFill/>
        </p:spPr>
        <p:txBody>
          <a:bodyPr wrap="square" rtlCol="0">
            <a:spAutoFit/>
          </a:bodyPr>
          <a:lstStyle/>
          <a:p>
            <a:pPr algn="ctr"/>
            <a:r>
              <a:rPr lang="en-US" sz="4800" dirty="0" smtClean="0">
                <a:solidFill>
                  <a:schemeClr val="bg1"/>
                </a:solidFill>
                <a:latin typeface="Arial" pitchFamily="34" charset="0"/>
                <a:cs typeface="Arial" pitchFamily="34" charset="0"/>
              </a:rPr>
              <a:t> Mr. Pilkington </a:t>
            </a:r>
          </a:p>
          <a:p>
            <a:pPr algn="ctr"/>
            <a:r>
              <a:rPr lang="en-US" dirty="0" smtClean="0">
                <a:solidFill>
                  <a:schemeClr val="bg1"/>
                </a:solidFill>
                <a:latin typeface="Arial" pitchFamily="34" charset="0"/>
                <a:cs typeface="Arial" pitchFamily="34" charset="0"/>
              </a:rPr>
              <a:t>Owner </a:t>
            </a:r>
            <a:r>
              <a:rPr lang="en-US" dirty="0">
                <a:solidFill>
                  <a:schemeClr val="bg1"/>
                </a:solidFill>
                <a:latin typeface="Arial" pitchFamily="34" charset="0"/>
                <a:cs typeface="Arial" pitchFamily="34" charset="0"/>
              </a:rPr>
              <a:t>of </a:t>
            </a:r>
            <a:r>
              <a:rPr lang="en-US" dirty="0" err="1">
                <a:solidFill>
                  <a:schemeClr val="bg1"/>
                </a:solidFill>
                <a:latin typeface="Arial" pitchFamily="34" charset="0"/>
                <a:cs typeface="Arial" pitchFamily="34" charset="0"/>
              </a:rPr>
              <a:t>Foxwood</a:t>
            </a:r>
            <a:r>
              <a:rPr lang="en-US" dirty="0">
                <a:solidFill>
                  <a:schemeClr val="bg1"/>
                </a:solidFill>
                <a:latin typeface="Arial" pitchFamily="34" charset="0"/>
                <a:cs typeface="Arial" pitchFamily="34" charset="0"/>
              </a:rPr>
              <a:t> Farm. Easy going man who spent most of his time hunting or fishing</a:t>
            </a:r>
            <a:r>
              <a:rPr lang="en-US" dirty="0" smtClean="0">
                <a:solidFill>
                  <a:schemeClr val="bg1"/>
                </a:solidFill>
                <a:latin typeface="Arial" pitchFamily="34" charset="0"/>
                <a:cs typeface="Arial" pitchFamily="34" charset="0"/>
              </a:rPr>
              <a:t>. </a:t>
            </a:r>
          </a:p>
          <a:p>
            <a:pPr algn="ctr"/>
            <a:r>
              <a:rPr lang="en-US" dirty="0" smtClean="0">
                <a:solidFill>
                  <a:schemeClr val="bg1"/>
                </a:solidFill>
                <a:latin typeface="Arial" pitchFamily="34" charset="0"/>
                <a:cs typeface="Arial" pitchFamily="34" charset="0"/>
              </a:rPr>
              <a:t> He tries </a:t>
            </a:r>
            <a:r>
              <a:rPr lang="en-US" dirty="0" smtClean="0">
                <a:solidFill>
                  <a:schemeClr val="bg1"/>
                </a:solidFill>
                <a:latin typeface="Arial" pitchFamily="34" charset="0"/>
                <a:cs typeface="Arial" pitchFamily="34" charset="0"/>
              </a:rPr>
              <a:t> </a:t>
            </a:r>
            <a:r>
              <a:rPr lang="en-US" dirty="0" smtClean="0">
                <a:solidFill>
                  <a:schemeClr val="bg1"/>
                </a:solidFill>
                <a:latin typeface="Arial" pitchFamily="34" charset="0"/>
                <a:cs typeface="Arial" pitchFamily="34" charset="0"/>
              </a:rPr>
              <a:t>to </a:t>
            </a:r>
            <a:r>
              <a:rPr lang="en-US" dirty="0" smtClean="0">
                <a:solidFill>
                  <a:schemeClr val="bg1"/>
                </a:solidFill>
                <a:latin typeface="Arial" pitchFamily="34" charset="0"/>
                <a:cs typeface="Arial" pitchFamily="34" charset="0"/>
              </a:rPr>
              <a:t>help Mr. Jones.</a:t>
            </a:r>
            <a:endParaRPr lang="en-US" dirty="0">
              <a:solidFill>
                <a:schemeClr val="bg1"/>
              </a:solidFill>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228600"/>
            <a:ext cx="7772400" cy="1371600"/>
          </a:xfrm>
        </p:spPr>
        <p:txBody>
          <a:bodyPr/>
          <a:lstStyle/>
          <a:p>
            <a:pPr eaLnBrk="1" hangingPunct="1"/>
            <a:r>
              <a:rPr lang="en-US" dirty="0" smtClean="0"/>
              <a:t>Mr. Pilkington – </a:t>
            </a:r>
            <a:r>
              <a:rPr lang="en-US" i="1" dirty="0" smtClean="0"/>
              <a:t>Churchill </a:t>
            </a:r>
            <a:br>
              <a:rPr lang="en-US" i="1" dirty="0" smtClean="0"/>
            </a:br>
            <a:r>
              <a:rPr lang="en-US" i="1" dirty="0" smtClean="0"/>
              <a:t>&amp; Great Britain</a:t>
            </a:r>
            <a:endParaRPr lang="en-US" dirty="0" smtClean="0"/>
          </a:p>
        </p:txBody>
      </p:sp>
      <p:pic>
        <p:nvPicPr>
          <p:cNvPr id="20483" name="Picture 3" descr="C:\Documents and Settings\Owner\Desktop\churchill.jpg"/>
          <p:cNvPicPr>
            <a:picLocks noChangeAspect="1" noChangeArrowheads="1"/>
          </p:cNvPicPr>
          <p:nvPr/>
        </p:nvPicPr>
        <p:blipFill>
          <a:blip r:embed="rId3" cstate="print"/>
          <a:srcRect/>
          <a:stretch>
            <a:fillRect/>
          </a:stretch>
        </p:blipFill>
        <p:spPr bwMode="auto">
          <a:xfrm>
            <a:off x="4724400" y="1638300"/>
            <a:ext cx="3740150" cy="5067300"/>
          </a:xfrm>
          <a:prstGeom prst="rect">
            <a:avLst/>
          </a:prstGeom>
          <a:noFill/>
          <a:ln w="9525">
            <a:noFill/>
            <a:miter lim="800000"/>
            <a:headEnd/>
            <a:tailEnd/>
          </a:ln>
        </p:spPr>
      </p:pic>
      <p:sp>
        <p:nvSpPr>
          <p:cNvPr id="20484" name="Text Box 4"/>
          <p:cNvSpPr txBox="1">
            <a:spLocks noChangeArrowheads="1"/>
          </p:cNvSpPr>
          <p:nvPr/>
        </p:nvSpPr>
        <p:spPr bwMode="auto">
          <a:xfrm>
            <a:off x="762000" y="2667000"/>
            <a:ext cx="3505200" cy="1552575"/>
          </a:xfrm>
          <a:prstGeom prst="rect">
            <a:avLst/>
          </a:prstGeom>
          <a:noFill/>
          <a:ln w="9525">
            <a:noFill/>
            <a:miter lim="800000"/>
            <a:headEnd/>
            <a:tailEnd/>
          </a:ln>
        </p:spPr>
        <p:txBody>
          <a:bodyPr>
            <a:spAutoFit/>
          </a:bodyPr>
          <a:lstStyle/>
          <a:p>
            <a:pPr>
              <a:spcBef>
                <a:spcPct val="50000"/>
              </a:spcBef>
            </a:pPr>
            <a:r>
              <a:rPr lang="en-US"/>
              <a:t>Churchill did not approve of the Russian revolution and wanted Great Britain to help the Tsar.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sp>
        <p:nvSpPr>
          <p:cNvPr id="3" name="TextBox 2"/>
          <p:cNvSpPr txBox="1"/>
          <p:nvPr/>
        </p:nvSpPr>
        <p:spPr>
          <a:xfrm>
            <a:off x="3657600" y="3582412"/>
            <a:ext cx="4800600" cy="3046988"/>
          </a:xfrm>
          <a:prstGeom prst="rect">
            <a:avLst/>
          </a:prstGeom>
          <a:noFill/>
        </p:spPr>
        <p:txBody>
          <a:bodyPr wrap="square" rtlCol="0">
            <a:spAutoFit/>
          </a:bodyPr>
          <a:lstStyle/>
          <a:p>
            <a:pPr algn="ctr"/>
            <a:r>
              <a:rPr lang="en-US" sz="4800" dirty="0" smtClean="0">
                <a:solidFill>
                  <a:schemeClr val="bg1"/>
                </a:solidFill>
                <a:latin typeface="Arial" pitchFamily="34" charset="0"/>
                <a:cs typeface="Arial" pitchFamily="34" charset="0"/>
              </a:rPr>
              <a:t>Mr. Frederick </a:t>
            </a:r>
          </a:p>
          <a:p>
            <a:pPr algn="ctr"/>
            <a:r>
              <a:rPr lang="en-US" dirty="0" smtClean="0">
                <a:solidFill>
                  <a:schemeClr val="bg1"/>
                </a:solidFill>
                <a:latin typeface="Arial" pitchFamily="34" charset="0"/>
                <a:cs typeface="Arial" pitchFamily="34" charset="0"/>
              </a:rPr>
              <a:t>Owns </a:t>
            </a:r>
            <a:r>
              <a:rPr lang="en-US" dirty="0" err="1" smtClean="0">
                <a:solidFill>
                  <a:schemeClr val="bg1"/>
                </a:solidFill>
                <a:latin typeface="Arial" pitchFamily="34" charset="0"/>
                <a:cs typeface="Arial" pitchFamily="34" charset="0"/>
              </a:rPr>
              <a:t>Pinchfield</a:t>
            </a:r>
            <a:r>
              <a:rPr lang="en-US" dirty="0" smtClean="0">
                <a:solidFill>
                  <a:schemeClr val="bg1"/>
                </a:solidFill>
                <a:latin typeface="Arial" pitchFamily="34" charset="0"/>
                <a:cs typeface="Arial" pitchFamily="34" charset="0"/>
              </a:rPr>
              <a:t>, one of the neighboring farms. He is worried about the Rebellion on Mr. Jones’s farm and  suspects the revolutionary ideas may spread to his own animals. </a:t>
            </a:r>
            <a:endParaRPr lang="en-US" dirty="0">
              <a:solidFill>
                <a:schemeClr val="bg1"/>
              </a:solidFill>
              <a:latin typeface="Arial" pitchFamily="34" charset="0"/>
              <a:cs typeface="Arial" pitchFamily="34" charset="0"/>
            </a:endParaRPr>
          </a:p>
        </p:txBody>
      </p:sp>
      <p:sp>
        <p:nvSpPr>
          <p:cNvPr id="4" name="Rectangle 4"/>
          <p:cNvSpPr>
            <a:spLocks noChangeArrowheads="1"/>
          </p:cNvSpPr>
          <p:nvPr/>
        </p:nvSpPr>
        <p:spPr bwMode="auto">
          <a:xfrm>
            <a:off x="3733800" y="3581400"/>
            <a:ext cx="4648200" cy="3124200"/>
          </a:xfrm>
          <a:prstGeom prst="rect">
            <a:avLst/>
          </a:prstGeom>
          <a:noFill/>
          <a:ln w="9525">
            <a:solidFill>
              <a:srgbClr val="5C0000"/>
            </a:solidFill>
            <a:miter lim="800000"/>
            <a:headEnd/>
            <a:tailEnd/>
          </a:ln>
        </p:spPr>
        <p:txBody>
          <a:bodyPr wrap="none" anchor="ctr"/>
          <a:lstStyle/>
          <a:p>
            <a:pPr algn="ctr"/>
            <a:endParaRPr lang="en-US" dirty="0">
              <a:solidFill>
                <a:schemeClr val="bg1"/>
              </a:solidFill>
            </a:endParaRPr>
          </a:p>
        </p:txBody>
      </p:sp>
      <p:pic>
        <p:nvPicPr>
          <p:cNvPr id="5" name="Picture 4" descr="fred.png"/>
          <p:cNvPicPr>
            <a:picLocks noChangeAspect="1"/>
          </p:cNvPicPr>
          <p:nvPr/>
        </p:nvPicPr>
        <p:blipFill>
          <a:blip r:embed="rId3" cstate="print"/>
          <a:stretch>
            <a:fillRect/>
          </a:stretch>
        </p:blipFill>
        <p:spPr>
          <a:xfrm>
            <a:off x="304800" y="1832465"/>
            <a:ext cx="3657600" cy="259528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0"/>
            <a:ext cx="7772400" cy="1371600"/>
          </a:xfrm>
        </p:spPr>
        <p:txBody>
          <a:bodyPr/>
          <a:lstStyle/>
          <a:p>
            <a:pPr eaLnBrk="1" hangingPunct="1"/>
            <a:r>
              <a:rPr lang="en-US" dirty="0" smtClean="0"/>
              <a:t>Mr. Frederick – </a:t>
            </a:r>
            <a:r>
              <a:rPr lang="en-US" i="1" dirty="0" smtClean="0"/>
              <a:t>Hitler </a:t>
            </a:r>
            <a:br>
              <a:rPr lang="en-US" i="1" dirty="0" smtClean="0"/>
            </a:br>
            <a:r>
              <a:rPr lang="en-US" i="1" dirty="0" smtClean="0"/>
              <a:t>&amp; Nazi Germany</a:t>
            </a:r>
            <a:endParaRPr lang="en-US" dirty="0" smtClean="0"/>
          </a:p>
        </p:txBody>
      </p:sp>
      <p:sp>
        <p:nvSpPr>
          <p:cNvPr id="21507" name="Text Box 3"/>
          <p:cNvSpPr txBox="1">
            <a:spLocks noChangeArrowheads="1"/>
          </p:cNvSpPr>
          <p:nvPr/>
        </p:nvSpPr>
        <p:spPr bwMode="auto">
          <a:xfrm>
            <a:off x="609600" y="2133600"/>
            <a:ext cx="3429000" cy="4291013"/>
          </a:xfrm>
          <a:prstGeom prst="rect">
            <a:avLst/>
          </a:prstGeom>
          <a:noFill/>
          <a:ln w="9525">
            <a:noFill/>
            <a:miter lim="800000"/>
            <a:headEnd/>
            <a:tailEnd/>
          </a:ln>
        </p:spPr>
        <p:txBody>
          <a:bodyPr>
            <a:spAutoFit/>
          </a:bodyPr>
          <a:lstStyle/>
          <a:p>
            <a:pPr>
              <a:spcBef>
                <a:spcPct val="50000"/>
              </a:spcBef>
            </a:pPr>
            <a:r>
              <a:rPr lang="en-US"/>
              <a:t>During WWII, a war was fought between the German Reich, its allies, and many pro-Nazi volunteers from occupied states, against the Soviet Union, and eventually its allies of the British Commonwealth  France and the United States.</a:t>
            </a:r>
          </a:p>
          <a:p>
            <a:pPr>
              <a:spcBef>
                <a:spcPct val="50000"/>
              </a:spcBef>
            </a:pPr>
            <a:endParaRPr lang="en-US"/>
          </a:p>
        </p:txBody>
      </p:sp>
      <p:pic>
        <p:nvPicPr>
          <p:cNvPr id="5" name="Picture 4" descr="Adolf_Hitler_color_photo-ww2shots.jpg"/>
          <p:cNvPicPr>
            <a:picLocks noChangeAspect="1"/>
          </p:cNvPicPr>
          <p:nvPr/>
        </p:nvPicPr>
        <p:blipFill>
          <a:blip r:embed="rId3" cstate="print"/>
          <a:stretch>
            <a:fillRect/>
          </a:stretch>
        </p:blipFill>
        <p:spPr>
          <a:xfrm>
            <a:off x="5943600" y="1371600"/>
            <a:ext cx="2574986" cy="3593592"/>
          </a:xfrm>
          <a:prstGeom prst="rect">
            <a:avLst/>
          </a:prstGeom>
        </p:spPr>
      </p:pic>
      <p:pic>
        <p:nvPicPr>
          <p:cNvPr id="6" name="Picture 5" descr="tropas-nazis.jpg"/>
          <p:cNvPicPr>
            <a:picLocks noChangeAspect="1"/>
          </p:cNvPicPr>
          <p:nvPr/>
        </p:nvPicPr>
        <p:blipFill>
          <a:blip r:embed="rId4" cstate="print"/>
          <a:stretch>
            <a:fillRect/>
          </a:stretch>
        </p:blipFill>
        <p:spPr>
          <a:xfrm>
            <a:off x="4572000" y="4267200"/>
            <a:ext cx="2438425" cy="185737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429000" y="4191000"/>
            <a:ext cx="5257800" cy="2438400"/>
          </a:xfrm>
          <a:prstGeom prst="rect">
            <a:avLst/>
          </a:prstGeom>
          <a:noFill/>
          <a:ln w="9525">
            <a:solidFill>
              <a:srgbClr val="5C0000"/>
            </a:solidFill>
            <a:miter lim="800000"/>
            <a:headEnd/>
            <a:tailEnd/>
          </a:ln>
        </p:spPr>
        <p:txBody>
          <a:bodyPr wrap="none" anchor="ctr"/>
          <a:lstStyle/>
          <a:p>
            <a:pPr algn="ctr"/>
            <a:r>
              <a:rPr lang="en-US" dirty="0"/>
              <a:t/>
            </a:r>
            <a:br>
              <a:rPr lang="en-US" dirty="0"/>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pic>
        <p:nvPicPr>
          <p:cNvPr id="5" name="Picture 4" descr="whymper.jpg"/>
          <p:cNvPicPr>
            <a:picLocks noChangeAspect="1"/>
          </p:cNvPicPr>
          <p:nvPr/>
        </p:nvPicPr>
        <p:blipFill>
          <a:blip r:embed="rId3" cstate="print"/>
          <a:stretch>
            <a:fillRect/>
          </a:stretch>
        </p:blipFill>
        <p:spPr>
          <a:xfrm>
            <a:off x="609600" y="1981200"/>
            <a:ext cx="3124200" cy="3775075"/>
          </a:xfrm>
          <a:prstGeom prst="rect">
            <a:avLst/>
          </a:prstGeom>
        </p:spPr>
      </p:pic>
      <p:sp>
        <p:nvSpPr>
          <p:cNvPr id="6" name="TextBox 5"/>
          <p:cNvSpPr txBox="1"/>
          <p:nvPr/>
        </p:nvSpPr>
        <p:spPr>
          <a:xfrm>
            <a:off x="3581400" y="4191000"/>
            <a:ext cx="5029200" cy="2246769"/>
          </a:xfrm>
          <a:prstGeom prst="rect">
            <a:avLst/>
          </a:prstGeom>
          <a:noFill/>
        </p:spPr>
        <p:txBody>
          <a:bodyPr wrap="square" rtlCol="0">
            <a:spAutoFit/>
          </a:bodyPr>
          <a:lstStyle/>
          <a:p>
            <a:pPr algn="ctr"/>
            <a:r>
              <a:rPr lang="en-US" sz="4400" dirty="0" smtClean="0">
                <a:solidFill>
                  <a:schemeClr val="bg1"/>
                </a:solidFill>
                <a:latin typeface="Arial" pitchFamily="34" charset="0"/>
                <a:cs typeface="Arial" pitchFamily="34" charset="0"/>
              </a:rPr>
              <a:t>Mr. </a:t>
            </a:r>
            <a:r>
              <a:rPr lang="en-US" sz="4400" dirty="0" err="1" smtClean="0">
                <a:solidFill>
                  <a:schemeClr val="bg1"/>
                </a:solidFill>
                <a:latin typeface="Arial" pitchFamily="34" charset="0"/>
                <a:cs typeface="Arial" pitchFamily="34" charset="0"/>
              </a:rPr>
              <a:t>Whymper</a:t>
            </a:r>
            <a:r>
              <a:rPr lang="en-US" sz="4400" dirty="0" smtClean="0">
                <a:solidFill>
                  <a:schemeClr val="bg1"/>
                </a:solidFill>
                <a:latin typeface="Arial" pitchFamily="34" charset="0"/>
                <a:cs typeface="Arial" pitchFamily="34" charset="0"/>
              </a:rPr>
              <a:t> </a:t>
            </a:r>
          </a:p>
          <a:p>
            <a:pPr algn="ctr"/>
            <a:r>
              <a:rPr lang="en-US" dirty="0" smtClean="0">
                <a:solidFill>
                  <a:schemeClr val="bg1"/>
                </a:solidFill>
                <a:latin typeface="Arial" pitchFamily="34" charset="0"/>
                <a:cs typeface="Arial" pitchFamily="34" charset="0"/>
              </a:rPr>
              <a:t>A </a:t>
            </a:r>
            <a:r>
              <a:rPr lang="en-US" dirty="0">
                <a:solidFill>
                  <a:schemeClr val="bg1"/>
                </a:solidFill>
                <a:latin typeface="Arial" pitchFamily="34" charset="0"/>
                <a:cs typeface="Arial" pitchFamily="34" charset="0"/>
              </a:rPr>
              <a:t>solicitor (lawyer) who acted as go-between for Animal Farm and the surrounding community</a:t>
            </a:r>
            <a:r>
              <a:rPr lang="en-US" dirty="0" smtClean="0">
                <a:solidFill>
                  <a:schemeClr val="bg1"/>
                </a:solidFill>
                <a:latin typeface="Arial" pitchFamily="34" charset="0"/>
                <a:cs typeface="Arial" pitchFamily="34" charset="0"/>
              </a:rPr>
              <a:t>.  He traded with Animal Farm.</a:t>
            </a:r>
            <a:endParaRPr lang="en-US" dirty="0">
              <a:solidFill>
                <a:schemeClr val="bg1"/>
              </a:solidFill>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0"/>
            <a:ext cx="7772400" cy="1143000"/>
          </a:xfrm>
        </p:spPr>
        <p:txBody>
          <a:bodyPr/>
          <a:lstStyle/>
          <a:p>
            <a:pPr eaLnBrk="1" hangingPunct="1"/>
            <a:r>
              <a:rPr lang="en-US" dirty="0" smtClean="0"/>
              <a:t>Mr. </a:t>
            </a:r>
            <a:r>
              <a:rPr lang="en-US" dirty="0" err="1" smtClean="0"/>
              <a:t>Whymper</a:t>
            </a:r>
            <a:r>
              <a:rPr lang="en-US" dirty="0" smtClean="0"/>
              <a:t> - </a:t>
            </a:r>
            <a:r>
              <a:rPr lang="en-US" i="1" dirty="0" smtClean="0"/>
              <a:t>Capitalists</a:t>
            </a:r>
            <a:endParaRPr lang="en-US" dirty="0" smtClean="0"/>
          </a:p>
        </p:txBody>
      </p:sp>
      <p:sp>
        <p:nvSpPr>
          <p:cNvPr id="22531" name="Text Box 4"/>
          <p:cNvSpPr txBox="1">
            <a:spLocks noChangeArrowheads="1"/>
          </p:cNvSpPr>
          <p:nvPr/>
        </p:nvSpPr>
        <p:spPr bwMode="auto">
          <a:xfrm>
            <a:off x="685800" y="1600200"/>
            <a:ext cx="3733800" cy="4656138"/>
          </a:xfrm>
          <a:prstGeom prst="rect">
            <a:avLst/>
          </a:prstGeom>
          <a:noFill/>
          <a:ln w="9525">
            <a:noFill/>
            <a:miter lim="800000"/>
            <a:headEnd/>
            <a:tailEnd/>
          </a:ln>
        </p:spPr>
        <p:txBody>
          <a:bodyPr>
            <a:spAutoFit/>
          </a:bodyPr>
          <a:lstStyle/>
          <a:p>
            <a:pPr>
              <a:spcBef>
                <a:spcPct val="50000"/>
              </a:spcBef>
            </a:pPr>
            <a:r>
              <a:rPr lang="en-US" b="1" dirty="0"/>
              <a:t>Capitalism</a:t>
            </a:r>
            <a:r>
              <a:rPr lang="en-US" dirty="0"/>
              <a:t> is the economic system in which the private ownership of property is protected by law. In most capitalist systems, the definition of property ranges from the simple goods that make up personal property to capital goods that control the means of production, such as factories. </a:t>
            </a:r>
          </a:p>
          <a:p>
            <a:pPr>
              <a:spcBef>
                <a:spcPct val="50000"/>
              </a:spcBef>
            </a:pPr>
            <a:endParaRPr lang="en-US" dirty="0"/>
          </a:p>
        </p:txBody>
      </p:sp>
      <p:pic>
        <p:nvPicPr>
          <p:cNvPr id="22532" name="Picture 5" descr="C:\Documents and Settings\Owner\Desktop\capitlistPict.jpg"/>
          <p:cNvPicPr>
            <a:picLocks noChangeAspect="1" noChangeArrowheads="1"/>
          </p:cNvPicPr>
          <p:nvPr/>
        </p:nvPicPr>
        <p:blipFill>
          <a:blip r:embed="rId3" cstate="print"/>
          <a:srcRect/>
          <a:stretch>
            <a:fillRect/>
          </a:stretch>
        </p:blipFill>
        <p:spPr bwMode="auto">
          <a:xfrm>
            <a:off x="4495800" y="1468438"/>
            <a:ext cx="4114800" cy="3744912"/>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429000" y="4114800"/>
            <a:ext cx="5257800" cy="2438400"/>
          </a:xfrm>
          <a:prstGeom prst="rect">
            <a:avLst/>
          </a:prstGeom>
          <a:noFill/>
          <a:ln w="9525">
            <a:solidFill>
              <a:srgbClr val="5C0000"/>
            </a:solidFill>
            <a:miter lim="800000"/>
            <a:headEnd/>
            <a:tailEnd/>
          </a:ln>
        </p:spPr>
        <p:txBody>
          <a:bodyPr wrap="none" anchor="ctr"/>
          <a:lstStyle/>
          <a:p>
            <a:pPr algn="ctr"/>
            <a:r>
              <a:rPr lang="en-US" dirty="0"/>
              <a:t/>
            </a:r>
            <a:br>
              <a:rPr lang="en-US" dirty="0"/>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sp>
        <p:nvSpPr>
          <p:cNvPr id="7" name="TextBox 6"/>
          <p:cNvSpPr txBox="1"/>
          <p:nvPr/>
        </p:nvSpPr>
        <p:spPr>
          <a:xfrm>
            <a:off x="3657600" y="4114800"/>
            <a:ext cx="4724399" cy="2400657"/>
          </a:xfrm>
          <a:prstGeom prst="rect">
            <a:avLst/>
          </a:prstGeom>
          <a:noFill/>
        </p:spPr>
        <p:txBody>
          <a:bodyPr wrap="square" rtlCol="0">
            <a:spAutoFit/>
          </a:bodyPr>
          <a:lstStyle/>
          <a:p>
            <a:pPr algn="ctr"/>
            <a:r>
              <a:rPr lang="en-US" sz="5400" dirty="0" smtClean="0">
                <a:solidFill>
                  <a:schemeClr val="bg1"/>
                </a:solidFill>
                <a:latin typeface="Arial" pitchFamily="34" charset="0"/>
                <a:cs typeface="Arial" pitchFamily="34" charset="0"/>
              </a:rPr>
              <a:t>Clover</a:t>
            </a:r>
          </a:p>
          <a:p>
            <a:pPr algn="ctr"/>
            <a:r>
              <a:rPr lang="en-US" dirty="0" smtClean="0">
                <a:solidFill>
                  <a:schemeClr val="bg1"/>
                </a:solidFill>
                <a:latin typeface="Arial" pitchFamily="34" charset="0"/>
                <a:cs typeface="Arial" pitchFamily="34" charset="0"/>
              </a:rPr>
              <a:t>A  strong, faithful, female cart horse-cart horse. She is </a:t>
            </a:r>
            <a:r>
              <a:rPr lang="en-US" dirty="0">
                <a:solidFill>
                  <a:schemeClr val="bg1"/>
                </a:solidFill>
                <a:latin typeface="Arial" pitchFamily="34" charset="0"/>
                <a:cs typeface="Arial" pitchFamily="34" charset="0"/>
              </a:rPr>
              <a:t>motherly and </a:t>
            </a:r>
            <a:r>
              <a:rPr lang="en-US" dirty="0" smtClean="0">
                <a:solidFill>
                  <a:schemeClr val="bg1"/>
                </a:solidFill>
                <a:latin typeface="Arial" pitchFamily="34" charset="0"/>
                <a:cs typeface="Arial" pitchFamily="34" charset="0"/>
              </a:rPr>
              <a:t>middle-aged , </a:t>
            </a:r>
            <a:r>
              <a:rPr lang="en-US" dirty="0" err="1" smtClean="0">
                <a:solidFill>
                  <a:schemeClr val="bg1"/>
                </a:solidFill>
                <a:latin typeface="Arial" pitchFamily="34" charset="0"/>
                <a:cs typeface="Arial" pitchFamily="34" charset="0"/>
              </a:rPr>
              <a:t>buthas</a:t>
            </a:r>
            <a:r>
              <a:rPr lang="en-US" dirty="0" smtClean="0">
                <a:solidFill>
                  <a:schemeClr val="bg1"/>
                </a:solidFill>
                <a:latin typeface="Arial" pitchFamily="34" charset="0"/>
                <a:cs typeface="Arial" pitchFamily="34" charset="0"/>
              </a:rPr>
              <a:t> a hard time thinking for herself.</a:t>
            </a:r>
            <a:endParaRPr lang="en-US" dirty="0">
              <a:solidFill>
                <a:schemeClr val="bg1"/>
              </a:solidFill>
              <a:latin typeface="Arial" pitchFamily="34" charset="0"/>
              <a:cs typeface="Arial" pitchFamily="34" charset="0"/>
            </a:endParaRPr>
          </a:p>
        </p:txBody>
      </p:sp>
      <p:pic>
        <p:nvPicPr>
          <p:cNvPr id="8" name="Picture 7" descr="clover2.jpg"/>
          <p:cNvPicPr>
            <a:picLocks noChangeAspect="1"/>
          </p:cNvPicPr>
          <p:nvPr/>
        </p:nvPicPr>
        <p:blipFill>
          <a:blip r:embed="rId3" cstate="print"/>
          <a:stretch>
            <a:fillRect/>
          </a:stretch>
        </p:blipFill>
        <p:spPr>
          <a:xfrm>
            <a:off x="457200" y="1600200"/>
            <a:ext cx="3479648" cy="36322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0"/>
            <a:ext cx="7772400" cy="1143000"/>
          </a:xfrm>
        </p:spPr>
        <p:txBody>
          <a:bodyPr/>
          <a:lstStyle/>
          <a:p>
            <a:pPr eaLnBrk="1" hangingPunct="1"/>
            <a:r>
              <a:rPr lang="en-US" dirty="0" smtClean="0"/>
              <a:t>Clover – </a:t>
            </a:r>
            <a:r>
              <a:rPr lang="en-US" i="1" dirty="0" smtClean="0"/>
              <a:t>Working Class Women</a:t>
            </a:r>
            <a:endParaRPr lang="en-US" dirty="0" smtClean="0"/>
          </a:p>
        </p:txBody>
      </p:sp>
      <p:sp>
        <p:nvSpPr>
          <p:cNvPr id="22531" name="Text Box 4"/>
          <p:cNvSpPr txBox="1">
            <a:spLocks noChangeArrowheads="1"/>
          </p:cNvSpPr>
          <p:nvPr/>
        </p:nvSpPr>
        <p:spPr bwMode="auto">
          <a:xfrm>
            <a:off x="685800" y="1600200"/>
            <a:ext cx="3733800" cy="1569660"/>
          </a:xfrm>
          <a:prstGeom prst="rect">
            <a:avLst/>
          </a:prstGeom>
          <a:noFill/>
          <a:ln w="9525">
            <a:noFill/>
            <a:miter lim="800000"/>
            <a:headEnd/>
            <a:tailEnd/>
          </a:ln>
        </p:spPr>
        <p:txBody>
          <a:bodyPr>
            <a:spAutoFit/>
          </a:bodyPr>
          <a:lstStyle/>
          <a:p>
            <a:pPr>
              <a:spcBef>
                <a:spcPct val="50000"/>
              </a:spcBef>
            </a:pPr>
            <a:r>
              <a:rPr lang="en-US" dirty="0" smtClean="0"/>
              <a:t/>
            </a:r>
            <a:br>
              <a:rPr lang="en-US" dirty="0" smtClean="0"/>
            </a:br>
            <a:r>
              <a:rPr lang="en-US" dirty="0" smtClean="0"/>
              <a:t>Clover represents the </a:t>
            </a:r>
            <a:r>
              <a:rPr lang="en-US" dirty="0" err="1" smtClean="0"/>
              <a:t>the</a:t>
            </a:r>
            <a:r>
              <a:rPr lang="en-US" dirty="0" smtClean="0"/>
              <a:t> female part of the working class in Russia.</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124200" y="4114800"/>
            <a:ext cx="5562600" cy="2438400"/>
          </a:xfrm>
          <a:prstGeom prst="rect">
            <a:avLst/>
          </a:prstGeom>
          <a:noFill/>
          <a:ln w="9525">
            <a:solidFill>
              <a:srgbClr val="5C0000"/>
            </a:solidFill>
            <a:miter lim="800000"/>
            <a:headEnd/>
            <a:tailEnd/>
          </a:ln>
        </p:spPr>
        <p:txBody>
          <a:bodyPr wrap="none" anchor="ctr"/>
          <a:lstStyle/>
          <a:p>
            <a:pPr algn="ctr"/>
            <a:r>
              <a:rPr lang="en-US" dirty="0"/>
              <a:t/>
            </a:r>
            <a:br>
              <a:rPr lang="en-US" dirty="0"/>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sp>
        <p:nvSpPr>
          <p:cNvPr id="7" name="TextBox 6"/>
          <p:cNvSpPr txBox="1"/>
          <p:nvPr/>
        </p:nvSpPr>
        <p:spPr>
          <a:xfrm>
            <a:off x="3200400" y="4114800"/>
            <a:ext cx="5486400" cy="1292662"/>
          </a:xfrm>
          <a:prstGeom prst="rect">
            <a:avLst/>
          </a:prstGeom>
          <a:noFill/>
        </p:spPr>
        <p:txBody>
          <a:bodyPr wrap="square" rtlCol="0">
            <a:spAutoFit/>
          </a:bodyPr>
          <a:lstStyle/>
          <a:p>
            <a:pPr algn="ctr"/>
            <a:r>
              <a:rPr lang="en-US" sz="5400" dirty="0" smtClean="0">
                <a:solidFill>
                  <a:schemeClr val="bg1"/>
                </a:solidFill>
                <a:latin typeface="Arial" pitchFamily="34" charset="0"/>
                <a:cs typeface="Arial" pitchFamily="34" charset="0"/>
              </a:rPr>
              <a:t>Muriel</a:t>
            </a:r>
            <a:endParaRPr lang="en-US" sz="5400" dirty="0" smtClean="0">
              <a:solidFill>
                <a:schemeClr val="bg1"/>
              </a:solidFill>
              <a:latin typeface="Arial" pitchFamily="34" charset="0"/>
              <a:cs typeface="Arial" pitchFamily="34" charset="0"/>
            </a:endParaRPr>
          </a:p>
          <a:p>
            <a:pPr algn="ctr"/>
            <a:r>
              <a:rPr lang="en-US" dirty="0" smtClean="0">
                <a:solidFill>
                  <a:schemeClr val="bg1"/>
                </a:solidFill>
                <a:latin typeface="Arial" pitchFamily="34" charset="0"/>
                <a:cs typeface="Arial" pitchFamily="34" charset="0"/>
              </a:rPr>
              <a:t>A</a:t>
            </a:r>
            <a:endParaRPr lang="en-US" dirty="0">
              <a:solidFill>
                <a:schemeClr val="bg1"/>
              </a:solidFill>
              <a:latin typeface="Arial" pitchFamily="34" charset="0"/>
              <a:cs typeface="Arial" pitchFamily="34" charset="0"/>
            </a:endParaRPr>
          </a:p>
        </p:txBody>
      </p:sp>
      <p:pic>
        <p:nvPicPr>
          <p:cNvPr id="10" name="Picture 9" descr="muriel.jpg"/>
          <p:cNvPicPr>
            <a:picLocks noChangeAspect="1"/>
          </p:cNvPicPr>
          <p:nvPr/>
        </p:nvPicPr>
        <p:blipFill>
          <a:blip r:embed="rId3" cstate="print"/>
          <a:stretch>
            <a:fillRect/>
          </a:stretch>
        </p:blipFill>
        <p:spPr>
          <a:xfrm>
            <a:off x="533400" y="1905000"/>
            <a:ext cx="3201607" cy="32258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0"/>
            <a:ext cx="7772400" cy="1143000"/>
          </a:xfrm>
        </p:spPr>
        <p:txBody>
          <a:bodyPr/>
          <a:lstStyle/>
          <a:p>
            <a:pPr eaLnBrk="1" hangingPunct="1"/>
            <a:r>
              <a:rPr lang="en-US" dirty="0" smtClean="0"/>
              <a:t>Clover – </a:t>
            </a:r>
            <a:r>
              <a:rPr lang="en-US" i="1" dirty="0" smtClean="0"/>
              <a:t>Working Class Women</a:t>
            </a:r>
            <a:endParaRPr lang="en-US" dirty="0" smtClean="0"/>
          </a:p>
        </p:txBody>
      </p:sp>
      <p:sp>
        <p:nvSpPr>
          <p:cNvPr id="22531" name="Text Box 4"/>
          <p:cNvSpPr txBox="1">
            <a:spLocks noChangeArrowheads="1"/>
          </p:cNvSpPr>
          <p:nvPr/>
        </p:nvSpPr>
        <p:spPr bwMode="auto">
          <a:xfrm>
            <a:off x="685800" y="1600200"/>
            <a:ext cx="3733800" cy="1569660"/>
          </a:xfrm>
          <a:prstGeom prst="rect">
            <a:avLst/>
          </a:prstGeom>
          <a:noFill/>
          <a:ln w="9525">
            <a:noFill/>
            <a:miter lim="800000"/>
            <a:headEnd/>
            <a:tailEnd/>
          </a:ln>
        </p:spPr>
        <p:txBody>
          <a:bodyPr>
            <a:spAutoFit/>
          </a:bodyPr>
          <a:lstStyle/>
          <a:p>
            <a:pPr>
              <a:spcBef>
                <a:spcPct val="50000"/>
              </a:spcBef>
            </a:pPr>
            <a:r>
              <a:rPr lang="en-US" dirty="0" smtClean="0"/>
              <a:t/>
            </a:r>
            <a:br>
              <a:rPr lang="en-US" dirty="0" smtClean="0"/>
            </a:br>
            <a:r>
              <a:rPr lang="en-US" dirty="0" smtClean="0"/>
              <a:t>Clover represents the </a:t>
            </a:r>
            <a:r>
              <a:rPr lang="en-US" dirty="0" err="1" smtClean="0"/>
              <a:t>the</a:t>
            </a:r>
            <a:r>
              <a:rPr lang="en-US" dirty="0" smtClean="0"/>
              <a:t> female part of the working class in Russia.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990600"/>
          </a:xfrm>
        </p:spPr>
        <p:txBody>
          <a:bodyPr/>
          <a:lstStyle/>
          <a:p>
            <a:pPr eaLnBrk="1" hangingPunct="1"/>
            <a:r>
              <a:rPr lang="en-US" smtClean="0"/>
              <a:t>Mr. Jones – </a:t>
            </a:r>
            <a:r>
              <a:rPr lang="en-US" i="1" smtClean="0"/>
              <a:t>Tsar Nicholas II</a:t>
            </a:r>
            <a:endParaRPr lang="en-US" smtClean="0"/>
          </a:p>
        </p:txBody>
      </p:sp>
      <p:pic>
        <p:nvPicPr>
          <p:cNvPr id="5123" name="Picture 3" descr="Nicholas II"/>
          <p:cNvPicPr>
            <a:picLocks noChangeAspect="1" noChangeArrowheads="1"/>
          </p:cNvPicPr>
          <p:nvPr/>
        </p:nvPicPr>
        <p:blipFill>
          <a:blip r:embed="rId3" cstate="print"/>
          <a:srcRect/>
          <a:stretch>
            <a:fillRect/>
          </a:stretch>
        </p:blipFill>
        <p:spPr bwMode="auto">
          <a:xfrm>
            <a:off x="5653088" y="1981200"/>
            <a:ext cx="2606675" cy="3200400"/>
          </a:xfrm>
          <a:prstGeom prst="rect">
            <a:avLst/>
          </a:prstGeom>
          <a:noFill/>
          <a:ln w="9525">
            <a:noFill/>
            <a:miter lim="800000"/>
            <a:headEnd/>
            <a:tailEnd/>
          </a:ln>
        </p:spPr>
      </p:pic>
      <p:sp>
        <p:nvSpPr>
          <p:cNvPr id="5124" name="Rectangle 4"/>
          <p:cNvSpPr>
            <a:spLocks noChangeArrowheads="1"/>
          </p:cNvSpPr>
          <p:nvPr/>
        </p:nvSpPr>
        <p:spPr bwMode="auto">
          <a:xfrm>
            <a:off x="3795713" y="2474913"/>
            <a:ext cx="7086600" cy="0"/>
          </a:xfrm>
          <a:prstGeom prst="rect">
            <a:avLst/>
          </a:prstGeom>
          <a:noFill/>
          <a:ln w="9525">
            <a:noFill/>
            <a:miter lim="800000"/>
            <a:headEnd/>
            <a:tailEnd/>
          </a:ln>
        </p:spPr>
        <p:txBody>
          <a:bodyPr>
            <a:spAutoFit/>
          </a:bodyPr>
          <a:lstStyle/>
          <a:p>
            <a:endParaRPr lang="en-US"/>
          </a:p>
        </p:txBody>
      </p:sp>
      <p:sp>
        <p:nvSpPr>
          <p:cNvPr id="5125" name="Rectangle 5"/>
          <p:cNvSpPr>
            <a:spLocks noChangeArrowheads="1"/>
          </p:cNvSpPr>
          <p:nvPr/>
        </p:nvSpPr>
        <p:spPr bwMode="auto">
          <a:xfrm>
            <a:off x="3795713" y="2474913"/>
            <a:ext cx="7429500" cy="0"/>
          </a:xfrm>
          <a:prstGeom prst="rect">
            <a:avLst/>
          </a:prstGeom>
          <a:noFill/>
          <a:ln w="9525">
            <a:noFill/>
            <a:miter lim="800000"/>
            <a:headEnd/>
            <a:tailEnd/>
          </a:ln>
        </p:spPr>
        <p:txBody>
          <a:bodyPr>
            <a:spAutoFit/>
          </a:bodyPr>
          <a:lstStyle/>
          <a:p>
            <a:endParaRPr lang="en-US"/>
          </a:p>
        </p:txBody>
      </p:sp>
      <p:sp>
        <p:nvSpPr>
          <p:cNvPr id="5126" name="Text Box 6"/>
          <p:cNvSpPr txBox="1">
            <a:spLocks noChangeArrowheads="1"/>
          </p:cNvSpPr>
          <p:nvPr/>
        </p:nvSpPr>
        <p:spPr bwMode="auto">
          <a:xfrm>
            <a:off x="838200" y="2286000"/>
            <a:ext cx="4114800" cy="2282825"/>
          </a:xfrm>
          <a:prstGeom prst="rect">
            <a:avLst/>
          </a:prstGeom>
          <a:noFill/>
          <a:ln w="9525">
            <a:noFill/>
            <a:miter lim="800000"/>
            <a:headEnd/>
            <a:tailEnd/>
          </a:ln>
        </p:spPr>
        <p:txBody>
          <a:bodyPr>
            <a:spAutoFit/>
          </a:bodyPr>
          <a:lstStyle/>
          <a:p>
            <a:pPr>
              <a:spcBef>
                <a:spcPct val="50000"/>
              </a:spcBef>
            </a:pPr>
            <a:r>
              <a:rPr lang="en-US" b="1">
                <a:latin typeface="Arial" charset="0"/>
              </a:rPr>
              <a:t>Nicholas II was the last tsar of Russia. He was deposed during the Russian Revolution and executed by the Bolsheviks.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Rectangle 4"/>
          <p:cNvSpPr>
            <a:spLocks noChangeArrowheads="1"/>
          </p:cNvSpPr>
          <p:nvPr/>
        </p:nvSpPr>
        <p:spPr bwMode="auto">
          <a:xfrm>
            <a:off x="3124200" y="4114800"/>
            <a:ext cx="5562600" cy="2438400"/>
          </a:xfrm>
          <a:prstGeom prst="rect">
            <a:avLst/>
          </a:prstGeom>
          <a:noFill/>
          <a:ln w="9525">
            <a:solidFill>
              <a:srgbClr val="5C0000"/>
            </a:solidFill>
            <a:miter lim="800000"/>
            <a:headEnd/>
            <a:tailEnd/>
          </a:ln>
        </p:spPr>
        <p:txBody>
          <a:bodyPr wrap="none" anchor="ctr"/>
          <a:lstStyle/>
          <a:p>
            <a:pPr algn="ctr"/>
            <a:r>
              <a:rPr lang="en-US" dirty="0"/>
              <a:t/>
            </a:r>
            <a:br>
              <a:rPr lang="en-US" dirty="0"/>
            </a:br>
            <a:endParaRPr lang="en-US" dirty="0">
              <a:solidFill>
                <a:schemeClr val="bg1"/>
              </a:solidFill>
            </a:endParaRPr>
          </a:p>
        </p:txBody>
      </p:sp>
      <p:sp>
        <p:nvSpPr>
          <p:cNvPr id="4" name="Title 1"/>
          <p:cNvSpPr>
            <a:spLocks noGrp="1"/>
          </p:cNvSpPr>
          <p:nvPr>
            <p:ph type="title"/>
          </p:nvPr>
        </p:nvSpPr>
        <p:spPr/>
        <p:txBody>
          <a:bodyPr/>
          <a:lstStyle/>
          <a:p>
            <a:r>
              <a:rPr lang="en-US" kern="10" dirty="0" smtClean="0">
                <a:ln w="9525">
                  <a:solidFill>
                    <a:srgbClr val="000000"/>
                  </a:solidFill>
                  <a:round/>
                  <a:headEnd/>
                  <a:tailEnd/>
                </a:ln>
                <a:solidFill>
                  <a:srgbClr val="FFFFFF"/>
                </a:solidFill>
                <a:latin typeface="Arial Black"/>
              </a:rPr>
              <a:t>Characters</a:t>
            </a:r>
            <a:endParaRPr lang="en-US" dirty="0"/>
          </a:p>
        </p:txBody>
      </p:sp>
      <p:sp>
        <p:nvSpPr>
          <p:cNvPr id="7" name="TextBox 6"/>
          <p:cNvSpPr txBox="1"/>
          <p:nvPr/>
        </p:nvSpPr>
        <p:spPr>
          <a:xfrm>
            <a:off x="3200400" y="4114800"/>
            <a:ext cx="5486400" cy="1292662"/>
          </a:xfrm>
          <a:prstGeom prst="rect">
            <a:avLst/>
          </a:prstGeom>
          <a:noFill/>
        </p:spPr>
        <p:txBody>
          <a:bodyPr wrap="square" rtlCol="0">
            <a:spAutoFit/>
          </a:bodyPr>
          <a:lstStyle/>
          <a:p>
            <a:pPr algn="ctr"/>
            <a:r>
              <a:rPr lang="en-US" sz="5400" dirty="0" smtClean="0">
                <a:solidFill>
                  <a:schemeClr val="bg1"/>
                </a:solidFill>
                <a:latin typeface="Arial" pitchFamily="34" charset="0"/>
                <a:cs typeface="Arial" pitchFamily="34" charset="0"/>
              </a:rPr>
              <a:t>Jessie &amp; Bluebell</a:t>
            </a:r>
            <a:endParaRPr lang="en-US" sz="5400" dirty="0" smtClean="0">
              <a:solidFill>
                <a:schemeClr val="bg1"/>
              </a:solidFill>
              <a:latin typeface="Arial" pitchFamily="34" charset="0"/>
              <a:cs typeface="Arial" pitchFamily="34" charset="0"/>
            </a:endParaRPr>
          </a:p>
          <a:p>
            <a:pPr algn="ctr"/>
            <a:r>
              <a:rPr lang="en-US" dirty="0" smtClean="0">
                <a:solidFill>
                  <a:schemeClr val="bg1"/>
                </a:solidFill>
                <a:latin typeface="Arial" pitchFamily="34" charset="0"/>
                <a:cs typeface="Arial" pitchFamily="34" charset="0"/>
              </a:rPr>
              <a:t>A</a:t>
            </a:r>
            <a:endParaRPr lang="en-US" dirty="0">
              <a:solidFill>
                <a:schemeClr val="bg1"/>
              </a:solidFill>
              <a:latin typeface="Arial" pitchFamily="34" charset="0"/>
              <a:cs typeface="Arial" pitchFamily="34" charset="0"/>
            </a:endParaRPr>
          </a:p>
        </p:txBody>
      </p:sp>
      <p:pic>
        <p:nvPicPr>
          <p:cNvPr id="6" name="Picture 5" descr="bluebell.jpg"/>
          <p:cNvPicPr>
            <a:picLocks noChangeAspect="1"/>
          </p:cNvPicPr>
          <p:nvPr/>
        </p:nvPicPr>
        <p:blipFill>
          <a:blip r:embed="rId3" cstate="print"/>
          <a:stretch>
            <a:fillRect/>
          </a:stretch>
        </p:blipFill>
        <p:spPr>
          <a:xfrm>
            <a:off x="6553200" y="1066800"/>
            <a:ext cx="2247900" cy="2240831"/>
          </a:xfrm>
          <a:prstGeom prst="rect">
            <a:avLst/>
          </a:prstGeom>
        </p:spPr>
      </p:pic>
      <p:pic>
        <p:nvPicPr>
          <p:cNvPr id="9" name="Picture 8" descr="Jessie.jpg"/>
          <p:cNvPicPr>
            <a:picLocks noChangeAspect="1"/>
          </p:cNvPicPr>
          <p:nvPr/>
        </p:nvPicPr>
        <p:blipFill>
          <a:blip r:embed="rId4" cstate="print"/>
          <a:srcRect l="9679" r="12893" b="8374"/>
          <a:stretch>
            <a:fillRect/>
          </a:stretch>
        </p:blipFill>
        <p:spPr>
          <a:xfrm>
            <a:off x="457200" y="1143000"/>
            <a:ext cx="2209800" cy="23622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0"/>
            <a:ext cx="7772400" cy="1143000"/>
          </a:xfrm>
        </p:spPr>
        <p:txBody>
          <a:bodyPr/>
          <a:lstStyle/>
          <a:p>
            <a:pPr eaLnBrk="1" hangingPunct="1"/>
            <a:r>
              <a:rPr lang="en-US" dirty="0" smtClean="0"/>
              <a:t>Clover – </a:t>
            </a:r>
            <a:r>
              <a:rPr lang="en-US" i="1" dirty="0" smtClean="0"/>
              <a:t>Working Class Women</a:t>
            </a:r>
            <a:endParaRPr lang="en-US" dirty="0" smtClean="0"/>
          </a:p>
        </p:txBody>
      </p:sp>
      <p:sp>
        <p:nvSpPr>
          <p:cNvPr id="22531" name="Text Box 4"/>
          <p:cNvSpPr txBox="1">
            <a:spLocks noChangeArrowheads="1"/>
          </p:cNvSpPr>
          <p:nvPr/>
        </p:nvSpPr>
        <p:spPr bwMode="auto">
          <a:xfrm>
            <a:off x="685800" y="1600200"/>
            <a:ext cx="3733800" cy="1569660"/>
          </a:xfrm>
          <a:prstGeom prst="rect">
            <a:avLst/>
          </a:prstGeom>
          <a:noFill/>
          <a:ln w="9525">
            <a:noFill/>
            <a:miter lim="800000"/>
            <a:headEnd/>
            <a:tailEnd/>
          </a:ln>
        </p:spPr>
        <p:txBody>
          <a:bodyPr>
            <a:spAutoFit/>
          </a:bodyPr>
          <a:lstStyle/>
          <a:p>
            <a:pPr>
              <a:spcBef>
                <a:spcPct val="50000"/>
              </a:spcBef>
            </a:pPr>
            <a:r>
              <a:rPr lang="en-US" dirty="0" smtClean="0"/>
              <a:t/>
            </a:r>
            <a:br>
              <a:rPr lang="en-US" dirty="0" smtClean="0"/>
            </a:br>
            <a:r>
              <a:rPr lang="en-US" dirty="0" smtClean="0"/>
              <a:t>Clover represents the </a:t>
            </a:r>
            <a:r>
              <a:rPr lang="en-US" dirty="0" err="1" smtClean="0"/>
              <a:t>the</a:t>
            </a:r>
            <a:r>
              <a:rPr lang="en-US" dirty="0" smtClean="0"/>
              <a:t> female part of the working class in Russia.</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8194"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Characters</a:t>
            </a:r>
          </a:p>
        </p:txBody>
      </p:sp>
      <p:sp>
        <p:nvSpPr>
          <p:cNvPr id="8195" name="Rectangle 4"/>
          <p:cNvSpPr>
            <a:spLocks noChangeArrowheads="1"/>
          </p:cNvSpPr>
          <p:nvPr/>
        </p:nvSpPr>
        <p:spPr bwMode="auto">
          <a:xfrm>
            <a:off x="3352800" y="3352800"/>
            <a:ext cx="5334000" cy="2819400"/>
          </a:xfrm>
          <a:prstGeom prst="rect">
            <a:avLst/>
          </a:prstGeom>
          <a:noFill/>
          <a:ln w="9525">
            <a:solidFill>
              <a:srgbClr val="5C0000"/>
            </a:solidFill>
            <a:miter lim="800000"/>
            <a:headEnd/>
            <a:tailEnd/>
          </a:ln>
        </p:spPr>
        <p:txBody>
          <a:bodyPr wrap="none" anchor="ctr"/>
          <a:lstStyle/>
          <a:p>
            <a:pPr algn="ctr"/>
            <a:r>
              <a:rPr lang="en-US" sz="4400" dirty="0">
                <a:solidFill>
                  <a:schemeClr val="bg1"/>
                </a:solidFill>
              </a:rPr>
              <a:t/>
            </a:r>
            <a:br>
              <a:rPr lang="en-US" sz="4400" dirty="0">
                <a:solidFill>
                  <a:schemeClr val="bg1"/>
                </a:solidFill>
              </a:rPr>
            </a:br>
            <a:r>
              <a:rPr lang="en-US" sz="4400" b="1" dirty="0">
                <a:solidFill>
                  <a:schemeClr val="bg1"/>
                </a:solidFill>
                <a:latin typeface="Arial" charset="0"/>
              </a:rPr>
              <a:t>Old Major </a:t>
            </a:r>
            <a:r>
              <a:rPr lang="en-US" dirty="0">
                <a:solidFill>
                  <a:schemeClr val="bg1"/>
                </a:solidFill>
                <a:latin typeface="Arial" charset="0"/>
              </a:rPr>
              <a:t/>
            </a:r>
            <a:br>
              <a:rPr lang="en-US" dirty="0">
                <a:solidFill>
                  <a:schemeClr val="bg1"/>
                </a:solidFill>
                <a:latin typeface="Arial" charset="0"/>
              </a:rPr>
            </a:br>
            <a:r>
              <a:rPr lang="en-US" dirty="0">
                <a:solidFill>
                  <a:schemeClr val="bg1"/>
                </a:solidFill>
                <a:latin typeface="Arial" charset="0"/>
              </a:rPr>
              <a:t>An elderly show pig whose </a:t>
            </a:r>
          </a:p>
          <a:p>
            <a:pPr algn="ctr"/>
            <a:r>
              <a:rPr lang="en-US" dirty="0">
                <a:solidFill>
                  <a:schemeClr val="bg1"/>
                </a:solidFill>
                <a:latin typeface="Arial" charset="0"/>
              </a:rPr>
              <a:t>instruction to the animals </a:t>
            </a:r>
          </a:p>
          <a:p>
            <a:pPr algn="ctr"/>
            <a:r>
              <a:rPr lang="en-US" dirty="0">
                <a:solidFill>
                  <a:schemeClr val="bg1"/>
                </a:solidFill>
                <a:latin typeface="Arial" charset="0"/>
              </a:rPr>
              <a:t>about "animalism" becomes </a:t>
            </a:r>
          </a:p>
          <a:p>
            <a:pPr algn="ctr"/>
            <a:r>
              <a:rPr lang="en-US" dirty="0">
                <a:solidFill>
                  <a:schemeClr val="bg1"/>
                </a:solidFill>
                <a:latin typeface="Arial" charset="0"/>
              </a:rPr>
              <a:t>the philosophical basis </a:t>
            </a:r>
          </a:p>
          <a:p>
            <a:pPr algn="ctr"/>
            <a:r>
              <a:rPr lang="en-US" dirty="0">
                <a:solidFill>
                  <a:schemeClr val="bg1"/>
                </a:solidFill>
                <a:latin typeface="Arial" charset="0"/>
              </a:rPr>
              <a:t>for the creation of </a:t>
            </a:r>
            <a:r>
              <a:rPr lang="en-US" b="1" i="1" dirty="0">
                <a:solidFill>
                  <a:schemeClr val="bg1"/>
                </a:solidFill>
                <a:latin typeface="Arial" charset="0"/>
              </a:rPr>
              <a:t>Animal Farm</a:t>
            </a:r>
            <a:r>
              <a:rPr lang="en-US" dirty="0">
                <a:solidFill>
                  <a:schemeClr val="bg1"/>
                </a:solidFill>
                <a:latin typeface="Arial" charset="0"/>
              </a:rPr>
              <a:t>.</a:t>
            </a:r>
            <a:r>
              <a:rPr lang="en-US" dirty="0">
                <a:solidFill>
                  <a:srgbClr val="000000"/>
                </a:solidFill>
                <a:latin typeface="Arial" charset="0"/>
              </a:rPr>
              <a:t> </a:t>
            </a:r>
            <a:r>
              <a:rPr lang="en-US" dirty="0"/>
              <a:t/>
            </a:r>
            <a:br>
              <a:rPr lang="en-US" dirty="0"/>
            </a:br>
            <a:endParaRPr lang="en-US" dirty="0"/>
          </a:p>
        </p:txBody>
      </p:sp>
      <p:pic>
        <p:nvPicPr>
          <p:cNvPr id="8197" name="Picture 8" descr="oldmajor"/>
          <p:cNvPicPr>
            <a:picLocks noChangeAspect="1" noChangeArrowheads="1"/>
          </p:cNvPicPr>
          <p:nvPr/>
        </p:nvPicPr>
        <p:blipFill>
          <a:blip r:embed="rId3" cstate="print"/>
          <a:srcRect/>
          <a:stretch>
            <a:fillRect/>
          </a:stretch>
        </p:blipFill>
        <p:spPr bwMode="auto">
          <a:xfrm>
            <a:off x="381000" y="1447800"/>
            <a:ext cx="260985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Old Major – </a:t>
            </a:r>
            <a:r>
              <a:rPr lang="en-US" i="1" smtClean="0"/>
              <a:t>Karl Marx</a:t>
            </a:r>
            <a:endParaRPr lang="en-US" smtClean="0"/>
          </a:p>
        </p:txBody>
      </p:sp>
      <p:sp>
        <p:nvSpPr>
          <p:cNvPr id="7171" name="Text Box 3"/>
          <p:cNvSpPr txBox="1">
            <a:spLocks noChangeArrowheads="1"/>
          </p:cNvSpPr>
          <p:nvPr/>
        </p:nvSpPr>
        <p:spPr bwMode="auto">
          <a:xfrm>
            <a:off x="304800" y="1676400"/>
            <a:ext cx="4419600" cy="4838700"/>
          </a:xfrm>
          <a:prstGeom prst="rect">
            <a:avLst/>
          </a:prstGeom>
          <a:noFill/>
          <a:ln w="9525">
            <a:noFill/>
            <a:miter lim="800000"/>
            <a:headEnd/>
            <a:tailEnd/>
          </a:ln>
        </p:spPr>
        <p:txBody>
          <a:bodyPr>
            <a:spAutoFit/>
          </a:bodyPr>
          <a:lstStyle/>
          <a:p>
            <a:pPr>
              <a:spcBef>
                <a:spcPct val="50000"/>
              </a:spcBef>
            </a:pPr>
            <a:r>
              <a:rPr lang="en-US" b="1">
                <a:solidFill>
                  <a:srgbClr val="333333"/>
                </a:solidFill>
              </a:rPr>
              <a:t>Karl Marx</a:t>
            </a:r>
            <a:r>
              <a:rPr lang="en-US">
                <a:solidFill>
                  <a:srgbClr val="333333"/>
                </a:solidFill>
              </a:rPr>
              <a:t> (1818-1883),</a:t>
            </a:r>
            <a:r>
              <a:rPr lang="en-US" b="1">
                <a:solidFill>
                  <a:srgbClr val="333333"/>
                </a:solidFill>
              </a:rPr>
              <a:t> German political philosopher and revolutionary, the most important of all socialist thinkers and the creator of a system of thought called Marxism. With political economist </a:t>
            </a:r>
            <a:r>
              <a:rPr lang="en-US" b="1">
                <a:cs typeface="Tahoma" pitchFamily="34" charset="0"/>
              </a:rPr>
              <a:t>Friedrich Engels</a:t>
            </a:r>
            <a:r>
              <a:rPr lang="en-US" b="1">
                <a:solidFill>
                  <a:srgbClr val="333333"/>
                </a:solidFill>
              </a:rPr>
              <a:t> he founded scientific socialism (now known as </a:t>
            </a:r>
            <a:r>
              <a:rPr lang="en-US" b="1">
                <a:cs typeface="Tahoma" pitchFamily="34" charset="0"/>
              </a:rPr>
              <a:t>Communism</a:t>
            </a:r>
            <a:r>
              <a:rPr lang="en-US" b="1">
                <a:solidFill>
                  <a:srgbClr val="333333"/>
                </a:solidFill>
              </a:rPr>
              <a:t> for this, Marx is considered one of the most influential thinkers of all time.</a:t>
            </a:r>
            <a:r>
              <a:rPr lang="en-US" b="1"/>
              <a:t> </a:t>
            </a:r>
          </a:p>
        </p:txBody>
      </p:sp>
      <p:pic>
        <p:nvPicPr>
          <p:cNvPr id="7172" name="Picture 4" descr="C:\Documents and Settings\Owner\Desktop\marx-bio.jpg"/>
          <p:cNvPicPr>
            <a:picLocks noChangeAspect="1" noChangeArrowheads="1"/>
          </p:cNvPicPr>
          <p:nvPr/>
        </p:nvPicPr>
        <p:blipFill>
          <a:blip r:embed="rId3" cstate="print"/>
          <a:srcRect/>
          <a:stretch>
            <a:fillRect/>
          </a:stretch>
        </p:blipFill>
        <p:spPr bwMode="auto">
          <a:xfrm>
            <a:off x="5045075" y="1600200"/>
            <a:ext cx="3036888" cy="42672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0242"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Characters</a:t>
            </a:r>
          </a:p>
        </p:txBody>
      </p:sp>
      <p:sp>
        <p:nvSpPr>
          <p:cNvPr id="10243" name="Rectangle 4"/>
          <p:cNvSpPr>
            <a:spLocks noChangeArrowheads="1"/>
          </p:cNvSpPr>
          <p:nvPr/>
        </p:nvSpPr>
        <p:spPr bwMode="auto">
          <a:xfrm>
            <a:off x="3429000" y="3352800"/>
            <a:ext cx="5257800" cy="2819400"/>
          </a:xfrm>
          <a:prstGeom prst="rect">
            <a:avLst/>
          </a:prstGeom>
          <a:noFill/>
          <a:ln w="9525">
            <a:solidFill>
              <a:srgbClr val="5C0000"/>
            </a:solidFill>
            <a:miter lim="800000"/>
            <a:headEnd/>
            <a:tailEnd/>
          </a:ln>
        </p:spPr>
        <p:txBody>
          <a:bodyPr wrap="none" anchor="ctr"/>
          <a:lstStyle/>
          <a:p>
            <a:pPr algn="ctr"/>
            <a:r>
              <a:rPr lang="en-US" dirty="0"/>
              <a:t/>
            </a:r>
            <a:br>
              <a:rPr lang="en-US" dirty="0"/>
            </a:br>
            <a:r>
              <a:rPr lang="en-US" sz="4800" b="1" dirty="0">
                <a:solidFill>
                  <a:schemeClr val="bg1"/>
                </a:solidFill>
                <a:latin typeface="Arial" charset="0"/>
              </a:rPr>
              <a:t>Napoleon</a:t>
            </a:r>
            <a:r>
              <a:rPr lang="en-US" dirty="0">
                <a:solidFill>
                  <a:schemeClr val="bg1"/>
                </a:solidFill>
              </a:rPr>
              <a:t/>
            </a:r>
            <a:br>
              <a:rPr lang="en-US" dirty="0">
                <a:solidFill>
                  <a:schemeClr val="bg1"/>
                </a:solidFill>
              </a:rPr>
            </a:br>
            <a:r>
              <a:rPr lang="en-US" dirty="0">
                <a:solidFill>
                  <a:schemeClr val="bg1"/>
                </a:solidFill>
                <a:latin typeface="Arial" charset="0"/>
              </a:rPr>
              <a:t>A pig with a gift for techniques of </a:t>
            </a:r>
            <a:endParaRPr lang="en-US" dirty="0" smtClean="0">
              <a:solidFill>
                <a:schemeClr val="bg1"/>
              </a:solidFill>
              <a:latin typeface="Arial" charset="0"/>
            </a:endParaRPr>
          </a:p>
          <a:p>
            <a:pPr algn="ctr"/>
            <a:r>
              <a:rPr lang="en-US" dirty="0" smtClean="0">
                <a:solidFill>
                  <a:schemeClr val="bg1"/>
                </a:solidFill>
                <a:latin typeface="Arial" charset="0"/>
              </a:rPr>
              <a:t>control</a:t>
            </a:r>
            <a:r>
              <a:rPr lang="en-US" dirty="0">
                <a:solidFill>
                  <a:schemeClr val="bg1"/>
                </a:solidFill>
                <a:latin typeface="Arial" charset="0"/>
              </a:rPr>
              <a:t>, </a:t>
            </a:r>
            <a:r>
              <a:rPr lang="en-US" dirty="0" smtClean="0">
                <a:solidFill>
                  <a:schemeClr val="bg1"/>
                </a:solidFill>
                <a:latin typeface="Arial" charset="0"/>
              </a:rPr>
              <a:t>he </a:t>
            </a:r>
            <a:r>
              <a:rPr lang="en-US" dirty="0">
                <a:solidFill>
                  <a:schemeClr val="bg1"/>
                </a:solidFill>
                <a:latin typeface="Arial" charset="0"/>
              </a:rPr>
              <a:t>establishes most of the </a:t>
            </a:r>
          </a:p>
          <a:p>
            <a:pPr algn="ctr"/>
            <a:r>
              <a:rPr lang="en-US" dirty="0">
                <a:solidFill>
                  <a:schemeClr val="bg1"/>
                </a:solidFill>
                <a:latin typeface="Arial" charset="0"/>
              </a:rPr>
              <a:t>farm’s rules and eventually </a:t>
            </a:r>
          </a:p>
          <a:p>
            <a:pPr algn="ctr"/>
            <a:r>
              <a:rPr lang="en-US" dirty="0">
                <a:solidFill>
                  <a:schemeClr val="bg1"/>
                </a:solidFill>
                <a:latin typeface="Arial" charset="0"/>
              </a:rPr>
              <a:t>becomes its sole leader.</a:t>
            </a:r>
            <a:r>
              <a:rPr lang="en-US" dirty="0">
                <a:solidFill>
                  <a:schemeClr val="bg1"/>
                </a:solidFill>
              </a:rPr>
              <a:t> </a:t>
            </a:r>
          </a:p>
        </p:txBody>
      </p:sp>
      <p:grpSp>
        <p:nvGrpSpPr>
          <p:cNvPr id="10244" name="Group 15"/>
          <p:cNvGrpSpPr>
            <a:grpSpLocks/>
          </p:cNvGrpSpPr>
          <p:nvPr/>
        </p:nvGrpSpPr>
        <p:grpSpPr bwMode="auto">
          <a:xfrm>
            <a:off x="1714500" y="2154238"/>
            <a:ext cx="5715000" cy="2484437"/>
            <a:chOff x="0" y="0"/>
            <a:chExt cx="3600" cy="1565"/>
          </a:xfrm>
        </p:grpSpPr>
        <p:sp>
          <p:nvSpPr>
            <p:cNvPr id="10246" name="Rectangle 10"/>
            <p:cNvSpPr>
              <a:spLocks noChangeArrowheads="1"/>
            </p:cNvSpPr>
            <p:nvPr/>
          </p:nvSpPr>
          <p:spPr bwMode="auto">
            <a:xfrm>
              <a:off x="0" y="0"/>
              <a:ext cx="3600" cy="0"/>
            </a:xfrm>
            <a:prstGeom prst="rect">
              <a:avLst/>
            </a:prstGeom>
            <a:noFill/>
            <a:ln w="9525">
              <a:noFill/>
              <a:miter lim="800000"/>
              <a:headEnd/>
              <a:tailEnd/>
            </a:ln>
          </p:spPr>
          <p:txBody>
            <a:bodyPr>
              <a:spAutoFit/>
            </a:bodyPr>
            <a:lstStyle/>
            <a:p>
              <a:endParaRPr lang="en-US"/>
            </a:p>
          </p:txBody>
        </p:sp>
        <p:grpSp>
          <p:nvGrpSpPr>
            <p:cNvPr id="10247" name="Group 14"/>
            <p:cNvGrpSpPr>
              <a:grpSpLocks/>
            </p:cNvGrpSpPr>
            <p:nvPr/>
          </p:nvGrpSpPr>
          <p:grpSpPr bwMode="auto">
            <a:xfrm>
              <a:off x="0" y="0"/>
              <a:ext cx="2728" cy="1565"/>
              <a:chOff x="0" y="0"/>
              <a:chExt cx="2728" cy="1565"/>
            </a:xfrm>
          </p:grpSpPr>
          <p:sp>
            <p:nvSpPr>
              <p:cNvPr id="10248" name="Rectangle 11"/>
              <p:cNvSpPr>
                <a:spLocks noChangeArrowheads="1"/>
              </p:cNvSpPr>
              <p:nvPr/>
            </p:nvSpPr>
            <p:spPr bwMode="auto">
              <a:xfrm>
                <a:off x="0" y="0"/>
                <a:ext cx="2728" cy="0"/>
              </a:xfrm>
              <a:prstGeom prst="rect">
                <a:avLst/>
              </a:prstGeom>
              <a:noFill/>
              <a:ln w="9525">
                <a:noFill/>
                <a:miter lim="800000"/>
                <a:headEnd/>
                <a:tailEnd/>
              </a:ln>
            </p:spPr>
            <p:txBody>
              <a:bodyPr>
                <a:spAutoFit/>
              </a:bodyPr>
              <a:lstStyle/>
              <a:p>
                <a:endParaRPr lang="en-US"/>
              </a:p>
            </p:txBody>
          </p:sp>
          <p:sp>
            <p:nvSpPr>
              <p:cNvPr id="10249" name="Rectangle 12"/>
              <p:cNvSpPr>
                <a:spLocks noChangeArrowheads="1"/>
              </p:cNvSpPr>
              <p:nvPr/>
            </p:nvSpPr>
            <p:spPr bwMode="auto">
              <a:xfrm>
                <a:off x="0" y="0"/>
                <a:ext cx="2728" cy="1565"/>
              </a:xfrm>
              <a:prstGeom prst="rect">
                <a:avLst/>
              </a:prstGeom>
              <a:noFill/>
              <a:ln w="9525">
                <a:noFill/>
                <a:miter lim="800000"/>
                <a:headEnd/>
                <a:tailEnd/>
              </a:ln>
            </p:spPr>
            <p:txBody>
              <a:bodyPr/>
              <a:lstStyle/>
              <a:p>
                <a:pPr algn="r"/>
                <a:r>
                  <a:rPr lang="en-US"/>
                  <a:t>  </a:t>
                </a:r>
                <a:r>
                  <a:rPr lang="en-US" sz="15700"/>
                  <a:t> </a:t>
                </a:r>
                <a:r>
                  <a:rPr lang="en-US"/>
                  <a:t>                      </a:t>
                </a:r>
              </a:p>
            </p:txBody>
          </p:sp>
        </p:grpSp>
      </p:grpSp>
      <p:pic>
        <p:nvPicPr>
          <p:cNvPr id="10245" name="Picture 13" descr="napolean"/>
          <p:cNvPicPr>
            <a:picLocks noChangeAspect="1" noChangeArrowheads="1"/>
          </p:cNvPicPr>
          <p:nvPr/>
        </p:nvPicPr>
        <p:blipFill>
          <a:blip r:embed="rId3" cstate="print"/>
          <a:srcRect/>
          <a:stretch>
            <a:fillRect/>
          </a:stretch>
        </p:blipFill>
        <p:spPr bwMode="auto">
          <a:xfrm>
            <a:off x="457200" y="1295400"/>
            <a:ext cx="2505075"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228600"/>
            <a:ext cx="7772400" cy="914400"/>
          </a:xfrm>
        </p:spPr>
        <p:txBody>
          <a:bodyPr/>
          <a:lstStyle/>
          <a:p>
            <a:pPr eaLnBrk="1" hangingPunct="1"/>
            <a:r>
              <a:rPr lang="en-US" smtClean="0"/>
              <a:t>Napoleon – </a:t>
            </a:r>
            <a:r>
              <a:rPr lang="en-US" i="1" smtClean="0"/>
              <a:t>Josef Stalin</a:t>
            </a:r>
            <a:endParaRPr lang="en-US" smtClean="0"/>
          </a:p>
        </p:txBody>
      </p:sp>
      <p:sp>
        <p:nvSpPr>
          <p:cNvPr id="9219" name="Text Box 3"/>
          <p:cNvSpPr txBox="1">
            <a:spLocks noChangeArrowheads="1"/>
          </p:cNvSpPr>
          <p:nvPr/>
        </p:nvSpPr>
        <p:spPr bwMode="auto">
          <a:xfrm>
            <a:off x="685800" y="1289050"/>
            <a:ext cx="4114800" cy="4838700"/>
          </a:xfrm>
          <a:prstGeom prst="rect">
            <a:avLst/>
          </a:prstGeom>
          <a:noFill/>
          <a:ln w="9525">
            <a:noFill/>
            <a:miter lim="800000"/>
            <a:headEnd/>
            <a:tailEnd/>
          </a:ln>
        </p:spPr>
        <p:txBody>
          <a:bodyPr>
            <a:spAutoFit/>
          </a:bodyPr>
          <a:lstStyle/>
          <a:p>
            <a:pPr>
              <a:spcBef>
                <a:spcPct val="50000"/>
              </a:spcBef>
            </a:pPr>
            <a:r>
              <a:rPr lang="en-US" b="1">
                <a:latin typeface="Arial" charset="0"/>
                <a:cs typeface="Arial" charset="0"/>
              </a:rPr>
              <a:t>Joseph Stalin (1879 - 1953)</a:t>
            </a:r>
            <a:r>
              <a:rPr lang="en-US">
                <a:latin typeface="Arial" charset="0"/>
                <a:cs typeface="Arial" charset="0"/>
              </a:rPr>
              <a:t>  Joseph Stalin, 1922 </a:t>
            </a:r>
            <a:r>
              <a:rPr lang="en-US" i="1">
                <a:latin typeface="Arial" charset="0"/>
                <a:cs typeface="Arial" charset="0"/>
              </a:rPr>
              <a:t>One of the most powerful and murderous dictators in history, Stalin was the supreme ruler of the Soviet Union for a quarter of a century. His regime of terror caused the death and suffering of tens of millions, but he also oversaw the war machine that played a key role in the defeat of Nazism.</a:t>
            </a:r>
          </a:p>
        </p:txBody>
      </p:sp>
      <p:pic>
        <p:nvPicPr>
          <p:cNvPr id="9220" name="Picture 4" descr="C:\Documents and Settings\Owner\Desktop\stalin.jpg"/>
          <p:cNvPicPr>
            <a:picLocks noChangeAspect="1" noChangeArrowheads="1"/>
          </p:cNvPicPr>
          <p:nvPr/>
        </p:nvPicPr>
        <p:blipFill>
          <a:blip r:embed="rId3" cstate="print"/>
          <a:srcRect/>
          <a:stretch>
            <a:fillRect/>
          </a:stretch>
        </p:blipFill>
        <p:spPr bwMode="auto">
          <a:xfrm>
            <a:off x="5256213" y="1143000"/>
            <a:ext cx="2840037" cy="4343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2290" name="WordArt 2"/>
          <p:cNvSpPr>
            <a:spLocks noChangeArrowheads="1" noChangeShapeType="1" noTextEdit="1"/>
          </p:cNvSpPr>
          <p:nvPr/>
        </p:nvSpPr>
        <p:spPr bwMode="auto">
          <a:xfrm>
            <a:off x="3048000" y="457200"/>
            <a:ext cx="275272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Characters</a:t>
            </a:r>
          </a:p>
        </p:txBody>
      </p:sp>
      <p:sp>
        <p:nvSpPr>
          <p:cNvPr id="12291" name="Rectangle 4"/>
          <p:cNvSpPr>
            <a:spLocks noChangeArrowheads="1"/>
          </p:cNvSpPr>
          <p:nvPr/>
        </p:nvSpPr>
        <p:spPr bwMode="auto">
          <a:xfrm>
            <a:off x="3352800" y="3657600"/>
            <a:ext cx="5257800" cy="2895600"/>
          </a:xfrm>
          <a:prstGeom prst="rect">
            <a:avLst/>
          </a:prstGeom>
          <a:noFill/>
          <a:ln w="9525">
            <a:solidFill>
              <a:srgbClr val="5C0000"/>
            </a:solidFill>
            <a:miter lim="800000"/>
            <a:headEnd/>
            <a:tailEnd/>
          </a:ln>
        </p:spPr>
        <p:txBody>
          <a:bodyPr wrap="none" anchor="ctr"/>
          <a:lstStyle/>
          <a:p>
            <a:pPr algn="ctr"/>
            <a:r>
              <a:rPr lang="en-US" dirty="0"/>
              <a:t/>
            </a:r>
            <a:br>
              <a:rPr lang="en-US" dirty="0"/>
            </a:br>
            <a:r>
              <a:rPr lang="en-US" sz="4400" b="1" dirty="0">
                <a:solidFill>
                  <a:schemeClr val="bg1"/>
                </a:solidFill>
                <a:latin typeface="Arial" charset="0"/>
              </a:rPr>
              <a:t>Snowball</a:t>
            </a:r>
            <a:r>
              <a:rPr lang="en-US" dirty="0">
                <a:solidFill>
                  <a:schemeClr val="bg1"/>
                </a:solidFill>
              </a:rPr>
              <a:t/>
            </a:r>
            <a:br>
              <a:rPr lang="en-US" dirty="0">
                <a:solidFill>
                  <a:schemeClr val="bg1"/>
                </a:solidFill>
              </a:rPr>
            </a:br>
            <a:r>
              <a:rPr lang="en-US" dirty="0">
                <a:solidFill>
                  <a:schemeClr val="bg1"/>
                </a:solidFill>
                <a:latin typeface="Arial" charset="0"/>
              </a:rPr>
              <a:t>A clever pig with a head for ideas, </a:t>
            </a:r>
          </a:p>
          <a:p>
            <a:pPr algn="ctr"/>
            <a:r>
              <a:rPr lang="en-US" dirty="0">
                <a:solidFill>
                  <a:schemeClr val="bg1"/>
                </a:solidFill>
                <a:latin typeface="Arial" charset="0"/>
              </a:rPr>
              <a:t>he becomes one of the main </a:t>
            </a:r>
          </a:p>
          <a:p>
            <a:pPr algn="ctr"/>
            <a:r>
              <a:rPr lang="en-US" dirty="0">
                <a:solidFill>
                  <a:schemeClr val="bg1"/>
                </a:solidFill>
                <a:latin typeface="Arial" charset="0"/>
              </a:rPr>
              <a:t>leaders of Animal Farm and </a:t>
            </a:r>
          </a:p>
          <a:p>
            <a:pPr algn="ctr"/>
            <a:r>
              <a:rPr lang="en-US" dirty="0">
                <a:solidFill>
                  <a:schemeClr val="bg1"/>
                </a:solidFill>
                <a:latin typeface="Arial" charset="0"/>
              </a:rPr>
              <a:t>the author of its central </a:t>
            </a:r>
            <a:endParaRPr lang="en-US" dirty="0" smtClean="0">
              <a:solidFill>
                <a:schemeClr val="bg1"/>
              </a:solidFill>
              <a:latin typeface="Arial" charset="0"/>
            </a:endParaRPr>
          </a:p>
          <a:p>
            <a:pPr algn="ctr"/>
            <a:r>
              <a:rPr lang="en-US" dirty="0" smtClean="0">
                <a:solidFill>
                  <a:schemeClr val="bg1"/>
                </a:solidFill>
                <a:latin typeface="Arial" charset="0"/>
              </a:rPr>
              <a:t>commandments</a:t>
            </a:r>
            <a:r>
              <a:rPr lang="en-US" dirty="0">
                <a:solidFill>
                  <a:schemeClr val="bg1"/>
                </a:solidFill>
                <a:latin typeface="Arial" charset="0"/>
              </a:rPr>
              <a:t>.</a:t>
            </a:r>
            <a:r>
              <a:rPr lang="en-US" dirty="0"/>
              <a:t> </a:t>
            </a:r>
            <a:br>
              <a:rPr lang="en-US" dirty="0"/>
            </a:br>
            <a:r>
              <a:rPr lang="en-US" dirty="0"/>
              <a:t/>
            </a:r>
            <a:br>
              <a:rPr lang="en-US" dirty="0"/>
            </a:br>
            <a:endParaRPr lang="en-US" dirty="0"/>
          </a:p>
        </p:txBody>
      </p:sp>
      <p:grpSp>
        <p:nvGrpSpPr>
          <p:cNvPr id="12292" name="Group 15"/>
          <p:cNvGrpSpPr>
            <a:grpSpLocks/>
          </p:cNvGrpSpPr>
          <p:nvPr/>
        </p:nvGrpSpPr>
        <p:grpSpPr bwMode="auto">
          <a:xfrm>
            <a:off x="1714500" y="2624138"/>
            <a:ext cx="5715000" cy="1585912"/>
            <a:chOff x="0" y="0"/>
            <a:chExt cx="3600" cy="999"/>
          </a:xfrm>
        </p:grpSpPr>
        <p:sp>
          <p:nvSpPr>
            <p:cNvPr id="12294" name="Rectangle 10"/>
            <p:cNvSpPr>
              <a:spLocks noChangeArrowheads="1"/>
            </p:cNvSpPr>
            <p:nvPr/>
          </p:nvSpPr>
          <p:spPr bwMode="auto">
            <a:xfrm>
              <a:off x="0" y="0"/>
              <a:ext cx="3600" cy="0"/>
            </a:xfrm>
            <a:prstGeom prst="rect">
              <a:avLst/>
            </a:prstGeom>
            <a:noFill/>
            <a:ln w="9525">
              <a:noFill/>
              <a:miter lim="800000"/>
              <a:headEnd/>
              <a:tailEnd/>
            </a:ln>
          </p:spPr>
          <p:txBody>
            <a:bodyPr>
              <a:spAutoFit/>
            </a:bodyPr>
            <a:lstStyle/>
            <a:p>
              <a:endParaRPr lang="en-US"/>
            </a:p>
          </p:txBody>
        </p:sp>
        <p:grpSp>
          <p:nvGrpSpPr>
            <p:cNvPr id="12295" name="Group 14"/>
            <p:cNvGrpSpPr>
              <a:grpSpLocks/>
            </p:cNvGrpSpPr>
            <p:nvPr/>
          </p:nvGrpSpPr>
          <p:grpSpPr bwMode="auto">
            <a:xfrm>
              <a:off x="0" y="0"/>
              <a:ext cx="2728" cy="999"/>
              <a:chOff x="0" y="0"/>
              <a:chExt cx="2728" cy="999"/>
            </a:xfrm>
          </p:grpSpPr>
          <p:sp>
            <p:nvSpPr>
              <p:cNvPr id="12296" name="Rectangle 11"/>
              <p:cNvSpPr>
                <a:spLocks noChangeArrowheads="1"/>
              </p:cNvSpPr>
              <p:nvPr/>
            </p:nvSpPr>
            <p:spPr bwMode="auto">
              <a:xfrm>
                <a:off x="0" y="0"/>
                <a:ext cx="2728" cy="0"/>
              </a:xfrm>
              <a:prstGeom prst="rect">
                <a:avLst/>
              </a:prstGeom>
              <a:noFill/>
              <a:ln w="9525">
                <a:noFill/>
                <a:miter lim="800000"/>
                <a:headEnd/>
                <a:tailEnd/>
              </a:ln>
            </p:spPr>
            <p:txBody>
              <a:bodyPr>
                <a:spAutoFit/>
              </a:bodyPr>
              <a:lstStyle/>
              <a:p>
                <a:endParaRPr lang="en-US"/>
              </a:p>
            </p:txBody>
          </p:sp>
          <p:sp>
            <p:nvSpPr>
              <p:cNvPr id="12297" name="Rectangle 12"/>
              <p:cNvSpPr>
                <a:spLocks noChangeArrowheads="1"/>
              </p:cNvSpPr>
              <p:nvPr/>
            </p:nvSpPr>
            <p:spPr bwMode="auto">
              <a:xfrm>
                <a:off x="0" y="0"/>
                <a:ext cx="2728" cy="999"/>
              </a:xfrm>
              <a:prstGeom prst="rect">
                <a:avLst/>
              </a:prstGeom>
              <a:noFill/>
              <a:ln w="9525">
                <a:noFill/>
                <a:miter lim="800000"/>
                <a:headEnd/>
                <a:tailEnd/>
              </a:ln>
            </p:spPr>
            <p:txBody>
              <a:bodyPr/>
              <a:lstStyle/>
              <a:p>
                <a:pPr algn="r"/>
                <a:r>
                  <a:rPr lang="en-US"/>
                  <a:t>  </a:t>
                </a:r>
                <a:r>
                  <a:rPr lang="en-US" sz="9800"/>
                  <a:t> </a:t>
                </a:r>
                <a:r>
                  <a:rPr lang="en-US"/>
                  <a:t>                              </a:t>
                </a:r>
              </a:p>
            </p:txBody>
          </p:sp>
        </p:grpSp>
      </p:grpSp>
      <p:pic>
        <p:nvPicPr>
          <p:cNvPr id="12293" name="Picture 13" descr="snowball"/>
          <p:cNvPicPr>
            <a:picLocks noChangeAspect="1" noChangeArrowheads="1"/>
          </p:cNvPicPr>
          <p:nvPr/>
        </p:nvPicPr>
        <p:blipFill>
          <a:blip r:embed="rId3" cstate="print"/>
          <a:srcRect/>
          <a:stretch>
            <a:fillRect/>
          </a:stretch>
        </p:blipFill>
        <p:spPr bwMode="auto">
          <a:xfrm>
            <a:off x="381000" y="1371600"/>
            <a:ext cx="3581400" cy="245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228600"/>
            <a:ext cx="7772400" cy="914400"/>
          </a:xfrm>
        </p:spPr>
        <p:txBody>
          <a:bodyPr/>
          <a:lstStyle/>
          <a:p>
            <a:pPr eaLnBrk="1" hangingPunct="1"/>
            <a:r>
              <a:rPr lang="en-US" smtClean="0"/>
              <a:t>Snowball – </a:t>
            </a:r>
            <a:r>
              <a:rPr lang="en-US" i="1" smtClean="0"/>
              <a:t>Leon Trotsky</a:t>
            </a:r>
            <a:endParaRPr lang="en-US" smtClean="0"/>
          </a:p>
        </p:txBody>
      </p:sp>
      <p:sp>
        <p:nvSpPr>
          <p:cNvPr id="11267" name="Text Box 3"/>
          <p:cNvSpPr txBox="1">
            <a:spLocks noChangeArrowheads="1"/>
          </p:cNvSpPr>
          <p:nvPr/>
        </p:nvSpPr>
        <p:spPr bwMode="auto">
          <a:xfrm>
            <a:off x="381000" y="1219200"/>
            <a:ext cx="4267200" cy="4656138"/>
          </a:xfrm>
          <a:prstGeom prst="rect">
            <a:avLst/>
          </a:prstGeom>
          <a:noFill/>
          <a:ln w="9525">
            <a:noFill/>
            <a:miter lim="800000"/>
            <a:headEnd/>
            <a:tailEnd/>
          </a:ln>
        </p:spPr>
        <p:txBody>
          <a:bodyPr>
            <a:spAutoFit/>
          </a:bodyPr>
          <a:lstStyle/>
          <a:p>
            <a:pPr>
              <a:spcBef>
                <a:spcPct val="50000"/>
              </a:spcBef>
            </a:pPr>
            <a:r>
              <a:rPr lang="en-US" b="1">
                <a:latin typeface="Arial" charset="0"/>
                <a:cs typeface="Arial" charset="0"/>
              </a:rPr>
              <a:t>Leon Trotsky (1879 -1940)</a:t>
            </a:r>
            <a:r>
              <a:rPr lang="en-US">
                <a:latin typeface="Arial" charset="0"/>
                <a:cs typeface="Arial" charset="0"/>
              </a:rPr>
              <a:t> </a:t>
            </a:r>
          </a:p>
          <a:p>
            <a:pPr>
              <a:spcBef>
                <a:spcPct val="50000"/>
              </a:spcBef>
            </a:pPr>
            <a:r>
              <a:rPr lang="en-US">
                <a:latin typeface="Arial" charset="0"/>
                <a:cs typeface="Arial" charset="0"/>
              </a:rPr>
              <a:t>  Leon Trotsky, head of Red Army, 1920 </a:t>
            </a:r>
            <a:r>
              <a:rPr lang="en-US" i="1">
                <a:latin typeface="Arial" charset="0"/>
                <a:cs typeface="Arial" charset="0"/>
              </a:rPr>
              <a:t>Trotsky was a key figure in the Bolshevik seizure of power in Russia, second only to Lenin in the early stage of Soviet communist rule. However, he lost out to Stalin in the power struggle that followed Lenin's death, and was assassinated while in exile.</a:t>
            </a:r>
          </a:p>
        </p:txBody>
      </p:sp>
      <p:pic>
        <p:nvPicPr>
          <p:cNvPr id="11268" name="Picture 4" descr="C:\Documents and Settings\Owner\Desktop\trotsky.jpg"/>
          <p:cNvPicPr>
            <a:picLocks noChangeAspect="1" noChangeArrowheads="1"/>
          </p:cNvPicPr>
          <p:nvPr/>
        </p:nvPicPr>
        <p:blipFill>
          <a:blip r:embed="rId3" cstate="print"/>
          <a:srcRect/>
          <a:stretch>
            <a:fillRect/>
          </a:stretch>
        </p:blipFill>
        <p:spPr bwMode="auto">
          <a:xfrm>
            <a:off x="5010150" y="1295400"/>
            <a:ext cx="3038475" cy="4648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262</TotalTime>
  <Words>638</Words>
  <Application>Microsoft Office PowerPoint</Application>
  <PresentationFormat>On-screen Show (4:3)</PresentationFormat>
  <Paragraphs>101</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Slide 1</vt:lpstr>
      <vt:lpstr>Slide 2</vt:lpstr>
      <vt:lpstr>Mr. Jones – Tsar Nicholas II</vt:lpstr>
      <vt:lpstr>Slide 4</vt:lpstr>
      <vt:lpstr>Old Major – Karl Marx</vt:lpstr>
      <vt:lpstr>Slide 6</vt:lpstr>
      <vt:lpstr>Napoleon – Josef Stalin</vt:lpstr>
      <vt:lpstr>Slide 8</vt:lpstr>
      <vt:lpstr>Snowball – Leon Trotsky</vt:lpstr>
      <vt:lpstr>Slide 10</vt:lpstr>
      <vt:lpstr>Squealer – Soviet propaganda</vt:lpstr>
      <vt:lpstr>Slide 12</vt:lpstr>
      <vt:lpstr>Boxer – Loyal proletariat</vt:lpstr>
      <vt:lpstr>Characters</vt:lpstr>
      <vt:lpstr>Benjamin – “silent Majority”</vt:lpstr>
      <vt:lpstr>Characters</vt:lpstr>
      <vt:lpstr>Mollie – The aristocracy under the Tsar</vt:lpstr>
      <vt:lpstr>Characters</vt:lpstr>
      <vt:lpstr>Moses – Church in Russia</vt:lpstr>
      <vt:lpstr>Characters</vt:lpstr>
      <vt:lpstr>Mr. Pilkington – Churchill  &amp; Great Britain</vt:lpstr>
      <vt:lpstr>Characters</vt:lpstr>
      <vt:lpstr>Mr. Frederick – Hitler  &amp; Nazi Germany</vt:lpstr>
      <vt:lpstr>Characters</vt:lpstr>
      <vt:lpstr>Mr. Whymper - Capitalists</vt:lpstr>
      <vt:lpstr>Characters</vt:lpstr>
      <vt:lpstr>Clover – Working Class Women</vt:lpstr>
      <vt:lpstr>Characters</vt:lpstr>
      <vt:lpstr>Clover – Working Class Women</vt:lpstr>
      <vt:lpstr>Characters</vt:lpstr>
      <vt:lpstr>Clover – Working Class Women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Lyn Crunk</dc:creator>
  <cp:lastModifiedBy>lorettem</cp:lastModifiedBy>
  <cp:revision>48</cp:revision>
  <dcterms:created xsi:type="dcterms:W3CDTF">2008-11-09T22:22:51Z</dcterms:created>
  <dcterms:modified xsi:type="dcterms:W3CDTF">2012-09-16T02:59:23Z</dcterms:modified>
</cp:coreProperties>
</file>